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89" r:id="rId2"/>
    <p:sldId id="291" r:id="rId3"/>
    <p:sldId id="256" r:id="rId4"/>
    <p:sldId id="257" r:id="rId5"/>
    <p:sldId id="258" r:id="rId6"/>
    <p:sldId id="261" r:id="rId7"/>
    <p:sldId id="262" r:id="rId8"/>
    <p:sldId id="259" r:id="rId9"/>
    <p:sldId id="260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2" r:id="rId34"/>
    <p:sldId id="293" r:id="rId35"/>
    <p:sldId id="294" r:id="rId36"/>
    <p:sldId id="295" r:id="rId37"/>
    <p:sldId id="296" r:id="rId38"/>
    <p:sldId id="297" r:id="rId39"/>
    <p:sldId id="298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EA0735-186D-4AE9-9FB8-F619D4A2256B}" type="datetimeFigureOut">
              <a:rPr lang="pt-BR" smtClean="0"/>
              <a:t>28/10/2023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57141-3356-49C8-8B15-001AEE3A8E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007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2396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2398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59AED-CDD2-7876-5DF5-48DF9A379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E89AA8-A7C5-D613-A622-51D40E6C8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34E7B2-ED0E-EED2-3DFD-83294344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96E8-16E7-4C5A-8121-91DCB6E0B3C8}" type="datetimeFigureOut">
              <a:rPr lang="pt-BR" smtClean="0"/>
              <a:t>28/10/2023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B4A8FB-3445-E591-8A63-5A31747D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EF1FC6-79D8-90B5-83FE-655978AF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E0204-EB7B-4992-BF7E-993CF45939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690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FEE0C-6678-D11D-98E2-31539FBE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4D7598B-6482-CE34-79ED-B40B4DEBF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FC145E-612B-5517-7661-F8F5EE0E0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96E8-16E7-4C5A-8121-91DCB6E0B3C8}" type="datetimeFigureOut">
              <a:rPr lang="pt-BR" smtClean="0"/>
              <a:t>28/10/2023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34034D-F6AF-2DFB-0D76-FA8DF1769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0211CB-D7D8-C706-1D91-D87D2FFA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E0204-EB7B-4992-BF7E-993CF45939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615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9160F7A-1E97-B036-7288-873FE74290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CB2BDFD-CC77-3CD0-C1C7-56E7D0ECF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C7B191-BC83-19CC-BEF6-9BD714869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96E8-16E7-4C5A-8121-91DCB6E0B3C8}" type="datetimeFigureOut">
              <a:rPr lang="pt-BR" smtClean="0"/>
              <a:t>28/10/2023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CF53FF-CF80-319E-E2E9-C8C858DE8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F0ABA3-98EB-5C8E-A243-7F2ABFF1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E0204-EB7B-4992-BF7E-993CF45939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1556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Lorem Ipsum Dolor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A49175-72E0-4EFF-9DDC-9FC1D26C6B69}" type="datetime1">
              <a:rPr lang="pt-BR" noProof="0" smtClean="0"/>
              <a:t>28/10/2023</a:t>
            </a:fld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 rtlCol="0"/>
          <a:lstStyle>
            <a:lvl1pPr marL="0" indent="0" algn="r" rtl="0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BR" noProof="0"/>
              <a:t>20AA</a:t>
            </a:r>
          </a:p>
        </p:txBody>
      </p:sp>
    </p:spTree>
    <p:extLst>
      <p:ext uri="{BB962C8B-B14F-4D97-AF65-F5344CB8AC3E}">
        <p14:creationId xmlns:p14="http://schemas.microsoft.com/office/powerpoint/2010/main" val="1789846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is Conteúd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DOIS CONTEÚDOS</a:t>
            </a:r>
            <a:br>
              <a:rPr lang="pt-BR" noProof="0"/>
            </a:br>
            <a:r>
              <a:rPr lang="pt-BR" noProof="0"/>
              <a:t>SLIDE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0856D3-6406-499F-B664-9EE6844BAD35}" type="datetime1">
              <a:rPr lang="pt-BR" noProof="0" smtClean="0"/>
              <a:t>28/10/2023</a:t>
            </a:fld>
            <a:endParaRPr lang="pt-BR" noProof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ço Reservado para Texto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 noProof="0"/>
              <a:t>20AA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ço Reservado para Conteúdo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246603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4E2E0-E420-27C2-8190-EDF181395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052836-1532-3CE6-8CF4-C32610A60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1C2F48-EECA-F7C5-2929-EC3033452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96E8-16E7-4C5A-8121-91DCB6E0B3C8}" type="datetimeFigureOut">
              <a:rPr lang="pt-BR" smtClean="0"/>
              <a:t>28/10/2023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CD6C24-463D-1739-A994-8419CA668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9501A7-9FFA-FDA4-04A9-16BDC438D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E0204-EB7B-4992-BF7E-993CF45939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692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5F1941-D081-A1F7-9D3D-77A882908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134CB7-F0D3-8C3A-D29E-BBE1F44F4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45B852-73D6-BFE7-620C-403F3549B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96E8-16E7-4C5A-8121-91DCB6E0B3C8}" type="datetimeFigureOut">
              <a:rPr lang="pt-BR" smtClean="0"/>
              <a:t>28/10/2023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A8DC17-B408-28BB-FAD7-136051F0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7BA8AF-9215-938E-0B34-195A1954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E0204-EB7B-4992-BF7E-993CF45939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701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40DC17-633A-2D67-3535-E87B14F8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309C22-0E62-D9BE-5883-2705FB3A4B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50C000-7D8A-0D7C-DAC5-9630D3D0A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8081A7-DA8C-7D59-51BA-1BDD6B82D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96E8-16E7-4C5A-8121-91DCB6E0B3C8}" type="datetimeFigureOut">
              <a:rPr lang="pt-BR" smtClean="0"/>
              <a:t>28/10/2023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FF3B14-01B4-EF52-6A9D-918FDB359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AC3BAD-FF9A-EFBA-9920-FDF32A06A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E0204-EB7B-4992-BF7E-993CF45939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214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A825B-D8D9-D35E-8D97-500DEA6D3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45B5D2-FC6C-374E-6BA8-8B5C61A7D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B73AC21-EA38-B8BA-3ED0-582225666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852EE37-7941-1A38-F611-76F91E20C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FFD4567-CB86-9AC4-2BDC-0782024CA5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8C60A98-5F95-762F-4C62-E30B78823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96E8-16E7-4C5A-8121-91DCB6E0B3C8}" type="datetimeFigureOut">
              <a:rPr lang="pt-BR" smtClean="0"/>
              <a:t>28/10/2023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7F5DA1E-B600-EB82-25F0-E4547ACEC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C5BD853-3282-7A53-FBC6-9F6242862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E0204-EB7B-4992-BF7E-993CF45939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476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79EB63-1B19-5D8F-0C0B-FA44D6D65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022C7B1-81D3-491D-2AD2-022E135F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96E8-16E7-4C5A-8121-91DCB6E0B3C8}" type="datetimeFigureOut">
              <a:rPr lang="pt-BR" smtClean="0"/>
              <a:t>28/10/2023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C43491-1055-08A4-B9E0-60B8F7AD6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BAB102D-4CA0-2738-F1BA-C9EB1FF5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E0204-EB7B-4992-BF7E-993CF45939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8353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6A06082-E601-CEF4-F042-40F5A4A4F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96E8-16E7-4C5A-8121-91DCB6E0B3C8}" type="datetimeFigureOut">
              <a:rPr lang="pt-BR" smtClean="0"/>
              <a:t>28/10/2023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367F744-879A-72DE-C4F3-B456DB401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D72B0B-4DAB-5208-EF15-4254FCFD9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E0204-EB7B-4992-BF7E-993CF45939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5949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CE19E-EF70-757C-C0EF-3E6A55445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667251-121A-8FEB-3DE1-5ED74F294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A80163-B221-5F95-5296-AB7141115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FB0021B-56E2-353C-BE4F-61714AC74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96E8-16E7-4C5A-8121-91DCB6E0B3C8}" type="datetimeFigureOut">
              <a:rPr lang="pt-BR" smtClean="0"/>
              <a:t>28/10/2023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423003-2353-88F0-1FC5-BE3EE16A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F40298C-2295-D0D3-C610-0CE8330C6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E0204-EB7B-4992-BF7E-993CF45939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0998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3176A8-3B8D-BBBE-F861-D932E2456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37EB733-DAB6-4BC4-F209-EC63B90670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BB39D18-62B1-4E83-9FA2-B69F92FA7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6CBB41-1A27-414F-4950-688EDC669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96E8-16E7-4C5A-8121-91DCB6E0B3C8}" type="datetimeFigureOut">
              <a:rPr lang="pt-BR" smtClean="0"/>
              <a:t>28/10/2023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08ACDF-F4E9-FB1F-C488-6C5611998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CB05867-F8F6-91B8-96C3-BD0AEAC1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E0204-EB7B-4992-BF7E-993CF45939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7263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D4BDEF0-FA07-A2EB-0A3B-708F29D4A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6D5FD0-6726-C795-9041-15794F3A4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31BD9C-F766-0421-8C8D-6A02A17DE5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396E8-16E7-4C5A-8121-91DCB6E0B3C8}" type="datetimeFigureOut">
              <a:rPr lang="pt-BR" smtClean="0"/>
              <a:t>28/10/2023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FFE98F-753D-67E1-6523-F2D319DE6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2A4F58-9350-BE28-35D9-1924E6F86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E0204-EB7B-4992-BF7E-993CF45939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3731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centraldeatendimento.totvs.com/hc/pt-br/articles/360034191153-WINT-Quais-as-formas-de-pagamento-de-uma-verba?source=search" TargetMode="External"/><Relationship Id="rId13" Type="http://schemas.openxmlformats.org/officeDocument/2006/relationships/hyperlink" Target="https://centraldeatendimento.totvs.com/hc/pt-br/articles/360034218773-WINT-Como-utilizar-o-Fundo-de-Reserva?source=search" TargetMode="External"/><Relationship Id="rId3" Type="http://schemas.openxmlformats.org/officeDocument/2006/relationships/hyperlink" Target="https://centraldeatendimento.totvs.com/hc/pt-br/articles/360034189973-WINT-Como-a-verba-trabalha-no-sistema?source=search" TargetMode="External"/><Relationship Id="rId7" Type="http://schemas.openxmlformats.org/officeDocument/2006/relationships/hyperlink" Target="https://centraldeatendimento.totvs.com/hc/pt-br/articles/360027268231" TargetMode="External"/><Relationship Id="rId12" Type="http://schemas.openxmlformats.org/officeDocument/2006/relationships/hyperlink" Target="https://centraldeatendimento.totvs.com/hc/pt-br/articles/360034218693-WINT-O-que-%C3%A9-verba-de-Fundo-de-Reserva?source=search" TargetMode="External"/><Relationship Id="rId2" Type="http://schemas.openxmlformats.org/officeDocument/2006/relationships/hyperlink" Target="https://centraldeatendimento.totvs.com/hc/pt-br/articles/360033671774-WINT-O-que-%C3%A9-uma-verba-e-para-que-serve?source=sear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entraldeatendimento.totvs.com/hc/pt-br/articles/360034190573-WINT-O-que-%C3%A9-recebimento-da-verba?source=search" TargetMode="External"/><Relationship Id="rId11" Type="http://schemas.openxmlformats.org/officeDocument/2006/relationships/hyperlink" Target="https://centraldeatendimento.totvs.com/hc/pt-br/articles/360034218573-WINT-Como-funcionam-as-verbas-criadas-por-avaria-na-rotina-1182?source=search" TargetMode="External"/><Relationship Id="rId5" Type="http://schemas.openxmlformats.org/officeDocument/2006/relationships/hyperlink" Target="https://centraldeatendimento.totvs.com/hc/pt-br/articles/360034190453-WINT-O-que-%C3%A9-aplica%C3%A7%C3%A3o-da-verba?source=search" TargetMode="External"/><Relationship Id="rId10" Type="http://schemas.openxmlformats.org/officeDocument/2006/relationships/hyperlink" Target="https://centraldeatendimento.totvs.com/hc/pt-br/articles/360033692294-WINT-Como-funciona-a-Diferen%C3%A7a-de-Pre%C3%A7o-das-verbas-no-Winthor?source=search" TargetMode="External"/><Relationship Id="rId4" Type="http://schemas.openxmlformats.org/officeDocument/2006/relationships/hyperlink" Target="https://centraldeatendimento.totvs.com/hc/pt-br/articles/360033672174-WINT-Quais-s%C3%A3o-as-formas-de-inclus%C3%A3o-de-uma-verba?source=search" TargetMode="External"/><Relationship Id="rId9" Type="http://schemas.openxmlformats.org/officeDocument/2006/relationships/hyperlink" Target="https://centraldeatendimento.totvs.com/hc/pt-br/articles/360034218413-WINT-Como-%C3%A9-efetuada-a-rebaixa-de-custo-de-uma-verba-no-Winthor?source=search" TargetMode="External"/><Relationship Id="rId14" Type="http://schemas.openxmlformats.org/officeDocument/2006/relationships/hyperlink" Target="https://centraldeatendimento.totvs.com/hc/pt-br/articles/360034218873-WINT-Como-funciona-a-Rebaixa-de-CMV?source=search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entraldeatendimento.totvs.com/hc/pt-br/articles/360027490812" TargetMode="External"/><Relationship Id="rId2" Type="http://schemas.openxmlformats.org/officeDocument/2006/relationships/hyperlink" Target="https://centraldeatendimento.totvs.com/hc/pt-br/articles/36002623517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entraldeatendimento.totvs.com/hc/pt-br/articles/360028132452" TargetMode="External"/><Relationship Id="rId4" Type="http://schemas.openxmlformats.org/officeDocument/2006/relationships/hyperlink" Target="https://centraldeatendimento.totvs.com/hc/pt-br/articles/360034225053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7" y="4700582"/>
            <a:ext cx="10154453" cy="91587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POP – Compras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85000" lnSpcReduction="10000"/>
          </a:bodyPr>
          <a:lstStyle/>
          <a:p>
            <a:pPr rtl="0"/>
            <a:r>
              <a:rPr lang="pt-BR" dirty="0"/>
              <a:t>Procedimento Operacional Padrão do departamento de compras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0017" y="1013969"/>
            <a:ext cx="1626531" cy="60184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04A15B-31DE-40DD-AC16-C24C9E23CA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COMO</a:t>
            </a:r>
            <a:r>
              <a:rPr lang="pt-BR" dirty="0">
                <a:solidFill>
                  <a:srgbClr val="FF0000"/>
                </a:solidFill>
              </a:rPr>
              <a:t> DESMEMBRAR UMA </a:t>
            </a:r>
            <a:r>
              <a:rPr lang="pt-BR" b="1" dirty="0">
                <a:solidFill>
                  <a:srgbClr val="FF0000"/>
                </a:solidFill>
              </a:rPr>
              <a:t>CESTA 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2C9042E-F438-445A-9724-C4C52A4F4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8714" y="3906838"/>
            <a:ext cx="1987826" cy="1655762"/>
          </a:xfrm>
        </p:spPr>
        <p:txBody>
          <a:bodyPr>
            <a:normAutofit lnSpcReduction="10000"/>
          </a:bodyPr>
          <a:lstStyle/>
          <a:p>
            <a:r>
              <a:rPr lang="pt-BR" dirty="0"/>
              <a:t>ROTINAS 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8058 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266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1122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DE5705D-8669-4E68-8102-65E28E45C795}"/>
              </a:ext>
            </a:extLst>
          </p:cNvPr>
          <p:cNvSpPr txBox="1"/>
          <p:nvPr/>
        </p:nvSpPr>
        <p:spPr>
          <a:xfrm>
            <a:off x="8309113" y="6281531"/>
            <a:ext cx="367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POR PEDRO COSTA DP COMPRAS SLZ </a:t>
            </a:r>
          </a:p>
        </p:txBody>
      </p:sp>
    </p:spTree>
    <p:extLst>
      <p:ext uri="{BB962C8B-B14F-4D97-AF65-F5344CB8AC3E}">
        <p14:creationId xmlns:p14="http://schemas.microsoft.com/office/powerpoint/2010/main" val="991380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A31F2-8A2C-4FF9-B2A3-53AA0A9EB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74" y="0"/>
            <a:ext cx="10515600" cy="1325563"/>
          </a:xfrm>
        </p:spPr>
        <p:txBody>
          <a:bodyPr/>
          <a:lstStyle/>
          <a:p>
            <a:r>
              <a:rPr lang="pt-BR" dirty="0"/>
              <a:t>PRIMEIRO PASSO ACESSE A ROTINA 8058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1A7C723-56C0-43B5-ACEC-BB0E6E84C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774"/>
          <a:stretch/>
        </p:blipFill>
        <p:spPr>
          <a:xfrm>
            <a:off x="732183" y="1069380"/>
            <a:ext cx="5857461" cy="310304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B1F65C4-86A5-4D78-8C5B-D016D7BBCAC7}"/>
              </a:ext>
            </a:extLst>
          </p:cNvPr>
          <p:cNvSpPr txBox="1"/>
          <p:nvPr/>
        </p:nvSpPr>
        <p:spPr>
          <a:xfrm>
            <a:off x="6715539" y="1974573"/>
            <a:ext cx="4439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INFORME O CÓD DO KIT E A FILIAL </a:t>
            </a:r>
            <a:br>
              <a:rPr lang="pt-BR" dirty="0"/>
            </a:br>
            <a:r>
              <a:rPr lang="pt-BR" dirty="0"/>
              <a:t>PESQUISE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59C6533-3C08-45FD-95E8-797B46D8E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4" r="50000" b="32165"/>
          <a:stretch/>
        </p:blipFill>
        <p:spPr>
          <a:xfrm>
            <a:off x="6947453" y="3035093"/>
            <a:ext cx="4740964" cy="361756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F444D6C-20EA-468E-B8F2-16005DD29107}"/>
              </a:ext>
            </a:extLst>
          </p:cNvPr>
          <p:cNvSpPr txBox="1"/>
          <p:nvPr/>
        </p:nvSpPr>
        <p:spPr>
          <a:xfrm>
            <a:off x="2728298" y="4272677"/>
            <a:ext cx="4219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APÓS PESQUISAR VAI ABRIR ESSA ABA, VOCÊ VAI OBSERVAR A DATA QUE </a:t>
            </a:r>
          </a:p>
          <a:p>
            <a:r>
              <a:rPr lang="pt-BR" dirty="0"/>
              <a:t>FOI MONTADA A CESTA , AGORA OBSERVE A COLUNA NUMTRANSET( QUER DIZER NUMERO DE TRANSIÇÃO), </a:t>
            </a:r>
          </a:p>
          <a:p>
            <a:r>
              <a:rPr lang="pt-BR" dirty="0"/>
              <a:t>ESSE CÓDIGO É GERADO NA HORA DA MONTAGEM DA CESTA, ANOTE ESSE CÓDIGO REFERENTE A SUA MONTAGEM, O CÓDIGO REF A DATA DA MONTAGEM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A449CFB8-8D4B-439E-B89D-5D24F620300B}"/>
              </a:ext>
            </a:extLst>
          </p:cNvPr>
          <p:cNvCxnSpPr/>
          <p:nvPr/>
        </p:nvCxnSpPr>
        <p:spPr>
          <a:xfrm>
            <a:off x="10263116" y="4012442"/>
            <a:ext cx="2320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189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A1D13-8F34-4D9A-A707-19621A0A7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AGORA ACESSE A 266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F662E5-44F9-48EC-A99D-4DCDE9EA5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VOCÊ SÓ CONSEGUE DESMONTAR UMA CESTA SE ELA ESTIVER DESBLOQUEADA !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3186B8B-3459-4531-AA37-780749DE8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84"/>
          <a:stretch/>
        </p:blipFill>
        <p:spPr>
          <a:xfrm>
            <a:off x="2825087" y="2715905"/>
            <a:ext cx="8720904" cy="391344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97D730C-28AF-49FD-B2F3-4F7B6078002F}"/>
              </a:ext>
            </a:extLst>
          </p:cNvPr>
          <p:cNvSpPr txBox="1"/>
          <p:nvPr/>
        </p:nvSpPr>
        <p:spPr>
          <a:xfrm>
            <a:off x="4984551" y="5270535"/>
            <a:ext cx="389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DESBLOQUEIE A CESTA COM O CÓD 47  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BD7A0BA-8A1C-4D95-810B-6E39BA9C1F7E}"/>
              </a:ext>
            </a:extLst>
          </p:cNvPr>
          <p:cNvCxnSpPr/>
          <p:nvPr/>
        </p:nvCxnSpPr>
        <p:spPr>
          <a:xfrm>
            <a:off x="6687403" y="4547252"/>
            <a:ext cx="0" cy="250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625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FFF167-F0BD-4009-AF21-5A1FAB390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92" y="0"/>
            <a:ext cx="10515600" cy="1325563"/>
          </a:xfrm>
        </p:spPr>
        <p:txBody>
          <a:bodyPr/>
          <a:lstStyle/>
          <a:p>
            <a:r>
              <a:rPr lang="pt-BR" dirty="0"/>
              <a:t>AGORA ABRA A 1122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B2D6092-3F75-459B-8CAB-23EE2CB77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24"/>
          <a:stretch/>
        </p:blipFill>
        <p:spPr>
          <a:xfrm>
            <a:off x="674427" y="1013374"/>
            <a:ext cx="6871820" cy="3422147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8F8850DA-F3A6-44EE-B666-CF3EA999AE54}"/>
              </a:ext>
            </a:extLst>
          </p:cNvPr>
          <p:cNvCxnSpPr/>
          <p:nvPr/>
        </p:nvCxnSpPr>
        <p:spPr>
          <a:xfrm flipH="1">
            <a:off x="4230806" y="1624084"/>
            <a:ext cx="118735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E3EE837-06FD-4EC2-8702-CD0501D21293}"/>
              </a:ext>
            </a:extLst>
          </p:cNvPr>
          <p:cNvSpPr txBox="1"/>
          <p:nvPr/>
        </p:nvSpPr>
        <p:spPr>
          <a:xfrm>
            <a:off x="5568287" y="1439418"/>
            <a:ext cx="4734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SELECIONE CADASTRO E PRODUÇÃO DE CESTA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2F89BDC-84FF-4C5D-B8B2-F007532051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51"/>
          <a:stretch/>
        </p:blipFill>
        <p:spPr>
          <a:xfrm>
            <a:off x="5043985" y="2828763"/>
            <a:ext cx="6473588" cy="3441225"/>
          </a:xfrm>
          <a:prstGeom prst="rect">
            <a:avLst/>
          </a:prstGeom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CA48DB5-B835-4130-9D07-64FF516503E8}"/>
              </a:ext>
            </a:extLst>
          </p:cNvPr>
          <p:cNvCxnSpPr/>
          <p:nvPr/>
        </p:nvCxnSpPr>
        <p:spPr>
          <a:xfrm flipH="1">
            <a:off x="8280779" y="5343098"/>
            <a:ext cx="13238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565A8E2-26CA-4FB9-ACC0-6BCA7EC64EC9}"/>
              </a:ext>
            </a:extLst>
          </p:cNvPr>
          <p:cNvSpPr txBox="1"/>
          <p:nvPr/>
        </p:nvSpPr>
        <p:spPr>
          <a:xfrm>
            <a:off x="7532599" y="5475294"/>
            <a:ext cx="3813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 SELECIONE CANCELAR MONSTAGEM </a:t>
            </a:r>
          </a:p>
        </p:txBody>
      </p:sp>
    </p:spTree>
    <p:extLst>
      <p:ext uri="{BB962C8B-B14F-4D97-AF65-F5344CB8AC3E}">
        <p14:creationId xmlns:p14="http://schemas.microsoft.com/office/powerpoint/2010/main" val="1040291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CCC858FB-A2ED-46A2-A713-2D93C7663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26" b="7637"/>
          <a:stretch/>
        </p:blipFill>
        <p:spPr>
          <a:xfrm>
            <a:off x="39757" y="263404"/>
            <a:ext cx="12152243" cy="6331192"/>
          </a:xfrm>
          <a:prstGeom prst="rect">
            <a:avLst/>
          </a:prstGeom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90373FCF-F37A-45EC-9CF2-7CA8AD9F8D53}"/>
              </a:ext>
            </a:extLst>
          </p:cNvPr>
          <p:cNvCxnSpPr/>
          <p:nvPr/>
        </p:nvCxnSpPr>
        <p:spPr>
          <a:xfrm>
            <a:off x="3238491" y="1258956"/>
            <a:ext cx="87464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8B77B39-694B-42F2-B55B-24A187ADCAA5}"/>
              </a:ext>
            </a:extLst>
          </p:cNvPr>
          <p:cNvSpPr txBox="1"/>
          <p:nvPr/>
        </p:nvSpPr>
        <p:spPr>
          <a:xfrm>
            <a:off x="3477031" y="1378226"/>
            <a:ext cx="35285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FF0000"/>
                </a:solidFill>
              </a:rPr>
              <a:t>1-INFORME O CÓDIGO QUE VC ANOTOU NA 8058  (NUNTRANS )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D315813D-D43B-4D59-ABC2-2E2B6A1756F2}"/>
              </a:ext>
            </a:extLst>
          </p:cNvPr>
          <p:cNvCxnSpPr/>
          <p:nvPr/>
        </p:nvCxnSpPr>
        <p:spPr>
          <a:xfrm flipH="1">
            <a:off x="8923673" y="1842052"/>
            <a:ext cx="2915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73D1D3D-EC62-4439-919D-118794D137F2}"/>
              </a:ext>
            </a:extLst>
          </p:cNvPr>
          <p:cNvSpPr txBox="1"/>
          <p:nvPr/>
        </p:nvSpPr>
        <p:spPr>
          <a:xfrm>
            <a:off x="9176272" y="1718941"/>
            <a:ext cx="30027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FF0000"/>
                </a:solidFill>
              </a:rPr>
              <a:t>2 INFORME A QUANTIDADE QUE DESEJA DESMONTAR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8B82050-BF43-463C-BB9E-93F681954F22}"/>
              </a:ext>
            </a:extLst>
          </p:cNvPr>
          <p:cNvSpPr txBox="1"/>
          <p:nvPr/>
        </p:nvSpPr>
        <p:spPr>
          <a:xfrm>
            <a:off x="8553247" y="5738191"/>
            <a:ext cx="363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3 CANCELE A CESTA CLICANDO AQUI </a:t>
            </a:r>
          </a:p>
        </p:txBody>
      </p:sp>
    </p:spTree>
    <p:extLst>
      <p:ext uri="{BB962C8B-B14F-4D97-AF65-F5344CB8AC3E}">
        <p14:creationId xmlns:p14="http://schemas.microsoft.com/office/powerpoint/2010/main" val="22675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AEB7EFB-AD87-461C-A8D1-413FCFD6B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52"/>
          <a:stretch/>
        </p:blipFill>
        <p:spPr>
          <a:xfrm>
            <a:off x="0" y="322201"/>
            <a:ext cx="12192000" cy="621359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B24A6D8-186B-42A6-BE91-F9495A1E3EA5}"/>
              </a:ext>
            </a:extLst>
          </p:cNvPr>
          <p:cNvSpPr txBox="1"/>
          <p:nvPr/>
        </p:nvSpPr>
        <p:spPr>
          <a:xfrm>
            <a:off x="3644348" y="4545496"/>
            <a:ext cx="548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PARABÉNS VOCÊ CONSEGUIU DESMONTAR SUA CESTA !</a:t>
            </a:r>
          </a:p>
        </p:txBody>
      </p:sp>
    </p:spTree>
    <p:extLst>
      <p:ext uri="{BB962C8B-B14F-4D97-AF65-F5344CB8AC3E}">
        <p14:creationId xmlns:p14="http://schemas.microsoft.com/office/powerpoint/2010/main" val="701270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9019C5-0AA9-AF35-83C3-F0105DCE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ENTRADA DE NOTAS FISCAIS GRENDENE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707003-7DD9-B638-3EA6-0378C576F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2260" y="1825625"/>
            <a:ext cx="4507481" cy="2197459"/>
          </a:xfrm>
        </p:spPr>
        <p:txBody>
          <a:bodyPr>
            <a:normAutofit fontScale="47500" lnSpcReduction="20000"/>
          </a:bodyPr>
          <a:lstStyle/>
          <a:p>
            <a:r>
              <a:rPr lang="pt-BR" dirty="0">
                <a:solidFill>
                  <a:srgbClr val="00B050"/>
                </a:solidFill>
              </a:rPr>
              <a:t>CADASTROS - 203 </a:t>
            </a:r>
          </a:p>
          <a:p>
            <a:r>
              <a:rPr lang="pt-BR" dirty="0">
                <a:solidFill>
                  <a:srgbClr val="00B050"/>
                </a:solidFill>
              </a:rPr>
              <a:t>MONTAGEM DA CESTA </a:t>
            </a:r>
          </a:p>
          <a:p>
            <a:r>
              <a:rPr lang="pt-BR" dirty="0">
                <a:solidFill>
                  <a:srgbClr val="00B050"/>
                </a:solidFill>
              </a:rPr>
              <a:t>TRIBUTAÇÃO</a:t>
            </a:r>
          </a:p>
          <a:p>
            <a:r>
              <a:rPr lang="pt-BR" dirty="0">
                <a:solidFill>
                  <a:srgbClr val="00B050"/>
                </a:solidFill>
              </a:rPr>
              <a:t>GERAR PEDIDO NA 220</a:t>
            </a:r>
          </a:p>
          <a:p>
            <a:r>
              <a:rPr lang="pt-BR" dirty="0"/>
              <a:t>ENTRADA DE NOTAS FISCAIS - 1301</a:t>
            </a:r>
          </a:p>
          <a:p>
            <a:r>
              <a:rPr lang="pt-BR" dirty="0"/>
              <a:t>ALIMENTAÇÃO DA CESTA</a:t>
            </a:r>
          </a:p>
          <a:p>
            <a:r>
              <a:rPr lang="pt-BR" dirty="0"/>
              <a:t>GERAÇÃO DE WMS 1757</a:t>
            </a:r>
          </a:p>
          <a:p>
            <a:r>
              <a:rPr lang="pt-BR" dirty="0"/>
              <a:t>GERAÇÃO DO BÔNUS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6248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7C5BAD2-27E9-BE47-86D8-19036D6AF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308" y="0"/>
            <a:ext cx="4756234" cy="673160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E4C6644-EE92-DE96-36A3-B0FD97A4A850}"/>
              </a:ext>
            </a:extLst>
          </p:cNvPr>
          <p:cNvSpPr txBox="1"/>
          <p:nvPr/>
        </p:nvSpPr>
        <p:spPr>
          <a:xfrm>
            <a:off x="7817703" y="2657672"/>
            <a:ext cx="1099273" cy="56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62" dirty="0">
                <a:solidFill>
                  <a:srgbClr val="FF0000"/>
                </a:solidFill>
              </a:rPr>
              <a:t>PRIMEIRO PONTO, ESTEJA COM </a:t>
            </a:r>
          </a:p>
          <a:p>
            <a:r>
              <a:rPr lang="pt-BR" sz="762" dirty="0">
                <a:solidFill>
                  <a:srgbClr val="FF0000"/>
                </a:solidFill>
              </a:rPr>
              <a:t>A SUA NOTA FISCAL EM MÃOS 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C15C338-5081-10DC-50A6-73155AB4A03E}"/>
              </a:ext>
            </a:extLst>
          </p:cNvPr>
          <p:cNvCxnSpPr>
            <a:cxnSpLocks/>
          </p:cNvCxnSpPr>
          <p:nvPr/>
        </p:nvCxnSpPr>
        <p:spPr>
          <a:xfrm flipV="1">
            <a:off x="9189614" y="5327683"/>
            <a:ext cx="0" cy="3266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ED06689-6EA8-B635-2477-D6CC123D3654}"/>
              </a:ext>
            </a:extLst>
          </p:cNvPr>
          <p:cNvSpPr txBox="1"/>
          <p:nvPr/>
        </p:nvSpPr>
        <p:spPr>
          <a:xfrm>
            <a:off x="7617718" y="5654312"/>
            <a:ext cx="3308919" cy="20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62" dirty="0">
                <a:solidFill>
                  <a:srgbClr val="FF0000"/>
                </a:solidFill>
              </a:rPr>
              <a:t>TAMBÉM ESTEJA COM O NUMERO DO SEU PEDIDO EM MÃOS, O SEU ESPELHO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3B0CDA-117E-93E5-2C94-6DD092F933A3}"/>
              </a:ext>
            </a:extLst>
          </p:cNvPr>
          <p:cNvSpPr txBox="1">
            <a:spLocks/>
          </p:cNvSpPr>
          <p:nvPr/>
        </p:nvSpPr>
        <p:spPr>
          <a:xfrm>
            <a:off x="294459" y="409730"/>
            <a:ext cx="612864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ENTRADA DE NOTAS FISCAIS GRENDENE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B6764D-A08B-B715-3A0E-394BBC430651}"/>
              </a:ext>
            </a:extLst>
          </p:cNvPr>
          <p:cNvSpPr txBox="1">
            <a:spLocks/>
          </p:cNvSpPr>
          <p:nvPr/>
        </p:nvSpPr>
        <p:spPr>
          <a:xfrm>
            <a:off x="887473" y="1735292"/>
            <a:ext cx="4756234" cy="4353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rgbClr val="00B050"/>
                </a:solidFill>
              </a:rPr>
              <a:t>CADASTROS - 203 </a:t>
            </a:r>
          </a:p>
          <a:p>
            <a:pPr algn="l"/>
            <a:r>
              <a:rPr lang="pt-BR" dirty="0">
                <a:solidFill>
                  <a:srgbClr val="00B050"/>
                </a:solidFill>
              </a:rPr>
              <a:t>MONTAGEM DA CESTA </a:t>
            </a:r>
          </a:p>
          <a:p>
            <a:pPr algn="l"/>
            <a:r>
              <a:rPr lang="pt-BR" dirty="0">
                <a:solidFill>
                  <a:srgbClr val="00B050"/>
                </a:solidFill>
              </a:rPr>
              <a:t>TRIBUTAÇÃO</a:t>
            </a:r>
          </a:p>
          <a:p>
            <a:pPr algn="l"/>
            <a:r>
              <a:rPr lang="pt-BR" dirty="0">
                <a:solidFill>
                  <a:srgbClr val="00B050"/>
                </a:solidFill>
              </a:rPr>
              <a:t>GERAR PEDIDO NA 220</a:t>
            </a:r>
          </a:p>
          <a:p>
            <a:pPr algn="l"/>
            <a:r>
              <a:rPr lang="pt-BR" dirty="0"/>
              <a:t>ENTRADA DE NOTAS FISCAIS - 1301</a:t>
            </a:r>
          </a:p>
          <a:p>
            <a:pPr algn="l"/>
            <a:r>
              <a:rPr lang="pt-BR" dirty="0"/>
              <a:t>ALIMENTAÇÃO DA CESTA</a:t>
            </a:r>
          </a:p>
          <a:p>
            <a:pPr algn="l"/>
            <a:r>
              <a:rPr lang="pt-BR" dirty="0"/>
              <a:t>GERAÇÃO DE WMS 1757</a:t>
            </a:r>
          </a:p>
          <a:p>
            <a:pPr algn="l"/>
            <a:r>
              <a:rPr lang="pt-BR" dirty="0"/>
              <a:t>GERAÇÃO DO BÔNUS </a:t>
            </a:r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2196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6013A9F-9056-A3FF-BA81-CE4C790C5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16" t="24829" r="13684" b="6937"/>
          <a:stretch/>
        </p:blipFill>
        <p:spPr>
          <a:xfrm>
            <a:off x="126786" y="858642"/>
            <a:ext cx="6096797" cy="44047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F69F9F8-5C20-A5DB-7538-8B76C0EA05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0" t="26077" r="12281" b="27345"/>
          <a:stretch/>
        </p:blipFill>
        <p:spPr>
          <a:xfrm>
            <a:off x="6158059" y="1091212"/>
            <a:ext cx="6007922" cy="2899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939D87F-29C2-F8E6-B449-37CB932C6675}"/>
              </a:ext>
            </a:extLst>
          </p:cNvPr>
          <p:cNvSpPr txBox="1"/>
          <p:nvPr/>
        </p:nvSpPr>
        <p:spPr>
          <a:xfrm>
            <a:off x="271486" y="4093390"/>
            <a:ext cx="2133216" cy="23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14" b="1" dirty="0">
                <a:solidFill>
                  <a:srgbClr val="FF0000"/>
                </a:solidFill>
              </a:rPr>
              <a:t>ESTE É UM ESPELHO DA GRENDENE  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0495C80A-D5B8-2E52-A2A2-62A4EEE6C3A0}"/>
              </a:ext>
            </a:extLst>
          </p:cNvPr>
          <p:cNvCxnSpPr>
            <a:cxnSpLocks/>
          </p:cNvCxnSpPr>
          <p:nvPr/>
        </p:nvCxnSpPr>
        <p:spPr>
          <a:xfrm>
            <a:off x="3855323" y="3560305"/>
            <a:ext cx="0" cy="611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CEE1140-7710-233F-7E57-90F7B2E366E0}"/>
              </a:ext>
            </a:extLst>
          </p:cNvPr>
          <p:cNvSpPr txBox="1"/>
          <p:nvPr/>
        </p:nvSpPr>
        <p:spPr>
          <a:xfrm>
            <a:off x="3417856" y="3613187"/>
            <a:ext cx="911152" cy="209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62" b="1" dirty="0">
                <a:solidFill>
                  <a:srgbClr val="FF0000"/>
                </a:solidFill>
              </a:rPr>
              <a:t>EAN DOS PARES 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62ECFCA7-454E-8388-0251-F034E5208884}"/>
              </a:ext>
            </a:extLst>
          </p:cNvPr>
          <p:cNvCxnSpPr>
            <a:cxnSpLocks/>
          </p:cNvCxnSpPr>
          <p:nvPr/>
        </p:nvCxnSpPr>
        <p:spPr>
          <a:xfrm>
            <a:off x="3262424" y="3824768"/>
            <a:ext cx="0" cy="1051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45BF26A-380F-E47B-9795-7B3B3ADF2992}"/>
              </a:ext>
            </a:extLst>
          </p:cNvPr>
          <p:cNvSpPr txBox="1"/>
          <p:nvPr/>
        </p:nvSpPr>
        <p:spPr>
          <a:xfrm>
            <a:off x="2764807" y="3883781"/>
            <a:ext cx="820753" cy="209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62" b="1" dirty="0">
                <a:solidFill>
                  <a:srgbClr val="FF0000"/>
                </a:solidFill>
              </a:rPr>
              <a:t>PONTUAÇÕES 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62F98DF6-900C-7ED2-027B-659FB9F519B1}"/>
              </a:ext>
            </a:extLst>
          </p:cNvPr>
          <p:cNvCxnSpPr>
            <a:cxnSpLocks/>
          </p:cNvCxnSpPr>
          <p:nvPr/>
        </p:nvCxnSpPr>
        <p:spPr>
          <a:xfrm>
            <a:off x="5118281" y="2415991"/>
            <a:ext cx="0" cy="249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31123B0-0C85-BB7E-DBCC-303EF74B753F}"/>
              </a:ext>
            </a:extLst>
          </p:cNvPr>
          <p:cNvSpPr txBox="1"/>
          <p:nvPr/>
        </p:nvSpPr>
        <p:spPr>
          <a:xfrm>
            <a:off x="996405" y="3061008"/>
            <a:ext cx="2408274" cy="56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62" b="1" dirty="0">
                <a:solidFill>
                  <a:srgbClr val="FF0000"/>
                </a:solidFill>
              </a:rPr>
              <a:t>GRADE QUE COMPOE O KIT, SÃO OS PARES QUE ESTÃO AO LADO  QUE COMPOE O KIT.</a:t>
            </a:r>
          </a:p>
          <a:p>
            <a:r>
              <a:rPr lang="pt-BR" sz="762" b="1" dirty="0">
                <a:solidFill>
                  <a:srgbClr val="FF0000"/>
                </a:solidFill>
              </a:rPr>
              <a:t>PELO PADRÃO O NOSSO KIT É COM 6 PARES EM UMA CAIXA . </a:t>
            </a:r>
          </a:p>
        </p:txBody>
      </p:sp>
    </p:spTree>
    <p:extLst>
      <p:ext uri="{BB962C8B-B14F-4D97-AF65-F5344CB8AC3E}">
        <p14:creationId xmlns:p14="http://schemas.microsoft.com/office/powerpoint/2010/main" val="2474582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5CDA997-2DBD-891A-D80A-EF894AACCE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93" t="47108" r="18819" b="30313"/>
          <a:stretch/>
        </p:blipFill>
        <p:spPr>
          <a:xfrm>
            <a:off x="130168" y="54610"/>
            <a:ext cx="5894537" cy="1606142"/>
          </a:xfrm>
          <a:prstGeom prst="rect">
            <a:avLst/>
          </a:prstGeom>
        </p:spPr>
      </p:pic>
      <p:sp>
        <p:nvSpPr>
          <p:cNvPr id="5" name="Meio-quadro 4">
            <a:extLst>
              <a:ext uri="{FF2B5EF4-FFF2-40B4-BE49-F238E27FC236}">
                <a16:creationId xmlns:a16="http://schemas.microsoft.com/office/drawing/2014/main" id="{F1D580D0-1E3F-85C0-BDBF-F3B23310CB60}"/>
              </a:ext>
            </a:extLst>
          </p:cNvPr>
          <p:cNvSpPr/>
          <p:nvPr/>
        </p:nvSpPr>
        <p:spPr>
          <a:xfrm>
            <a:off x="3259693" y="134032"/>
            <a:ext cx="45719" cy="854881"/>
          </a:xfrm>
          <a:prstGeom prst="half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72">
              <a:solidFill>
                <a:schemeClr val="tx1"/>
              </a:solidFill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1A4FBF26-B17C-DEF5-EBD0-CDF90424C2D8}"/>
              </a:ext>
            </a:extLst>
          </p:cNvPr>
          <p:cNvCxnSpPr>
            <a:cxnSpLocks/>
          </p:cNvCxnSpPr>
          <p:nvPr/>
        </p:nvCxnSpPr>
        <p:spPr>
          <a:xfrm flipH="1">
            <a:off x="3811973" y="1443842"/>
            <a:ext cx="25339" cy="738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FAF9018-BA0E-65DA-6CCA-9C0C9E03718B}"/>
              </a:ext>
            </a:extLst>
          </p:cNvPr>
          <p:cNvSpPr txBox="1"/>
          <p:nvPr/>
        </p:nvSpPr>
        <p:spPr>
          <a:xfrm>
            <a:off x="3747919" y="939170"/>
            <a:ext cx="1537759" cy="678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62" dirty="0">
                <a:solidFill>
                  <a:srgbClr val="FF0000"/>
                </a:solidFill>
              </a:rPr>
              <a:t>TODOS ESSES PARES DEVEM SER CADASTRADOS.</a:t>
            </a:r>
          </a:p>
          <a:p>
            <a:r>
              <a:rPr lang="pt-BR" sz="762" dirty="0">
                <a:solidFill>
                  <a:srgbClr val="FF0000"/>
                </a:solidFill>
              </a:rPr>
              <a:t>PARA QUE A MONTAGEM DA CESTA</a:t>
            </a:r>
          </a:p>
          <a:p>
            <a:r>
              <a:rPr lang="pt-BR" sz="762" dirty="0">
                <a:solidFill>
                  <a:srgbClr val="FF0000"/>
                </a:solidFill>
              </a:rPr>
              <a:t> SEJA FEITA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5D51E42-20B8-770A-EF69-2BD1E31FA3D6}"/>
              </a:ext>
            </a:extLst>
          </p:cNvPr>
          <p:cNvSpPr txBox="1"/>
          <p:nvPr/>
        </p:nvSpPr>
        <p:spPr>
          <a:xfrm>
            <a:off x="484" y="2078207"/>
            <a:ext cx="4694290" cy="65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62" dirty="0">
                <a:solidFill>
                  <a:srgbClr val="FF0000"/>
                </a:solidFill>
              </a:rPr>
              <a:t>O CADASTRO DOS PARES DEVEM SER FEITOS NA ROTINA  203</a:t>
            </a:r>
          </a:p>
          <a:p>
            <a:r>
              <a:rPr lang="pt-BR" sz="762" dirty="0">
                <a:solidFill>
                  <a:srgbClr val="FF0000"/>
                </a:solidFill>
              </a:rPr>
              <a:t>ANTES DE CADASTRAR DEVE SER CONSULTADO SE O PRODUTO JÁ NAÕ ESTÁ CADASTRADO. Podendo ser consultado na própria 203 ou na  ROTINA 1701</a:t>
            </a:r>
          </a:p>
          <a:p>
            <a:endParaRPr lang="pt-BR" sz="1372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BFA2381-E222-4A67-2A03-A28992C74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89" t="5191" r="20702" b="22748"/>
          <a:stretch/>
        </p:blipFill>
        <p:spPr>
          <a:xfrm>
            <a:off x="483" y="2526134"/>
            <a:ext cx="4196134" cy="296645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0603D5B-86F9-4044-6A4A-CB42FCD989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36" t="4057" r="21874" b="22112"/>
          <a:stretch/>
        </p:blipFill>
        <p:spPr>
          <a:xfrm>
            <a:off x="5628437" y="2078207"/>
            <a:ext cx="5734239" cy="4297193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98DDE031-E203-D261-41C5-95E8E3DCE156}"/>
              </a:ext>
            </a:extLst>
          </p:cNvPr>
          <p:cNvSpPr/>
          <p:nvPr/>
        </p:nvSpPr>
        <p:spPr>
          <a:xfrm>
            <a:off x="2881543" y="3785397"/>
            <a:ext cx="2053752" cy="633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b="1" dirty="0"/>
              <a:t>USE OS FILTROS </a:t>
            </a:r>
          </a:p>
          <a:p>
            <a:r>
              <a:rPr lang="pt-BR" sz="762" b="1" dirty="0"/>
              <a:t>EAN</a:t>
            </a:r>
          </a:p>
          <a:p>
            <a:r>
              <a:rPr lang="pt-BR" sz="762" b="1" dirty="0"/>
              <a:t>FILIAL </a:t>
            </a:r>
          </a:p>
          <a:p>
            <a:r>
              <a:rPr lang="pt-BR" sz="762" b="1" dirty="0"/>
              <a:t>SOMENTE PRODUTOS PARA REVENDA</a:t>
            </a:r>
          </a:p>
          <a:p>
            <a:r>
              <a:rPr lang="pt-BR" sz="762" b="1" dirty="0"/>
              <a:t>VISUALIZAR PRODUTOS QUE NÃO USAM WMS 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0DC426F-70DC-0204-DC41-FC71736DAB08}"/>
              </a:ext>
            </a:extLst>
          </p:cNvPr>
          <p:cNvSpPr/>
          <p:nvPr/>
        </p:nvSpPr>
        <p:spPr>
          <a:xfrm>
            <a:off x="7631126" y="3918230"/>
            <a:ext cx="3611798" cy="12082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b="1" dirty="0"/>
              <a:t>SE AQUI APARECER DOIS OU MAIS CÓDIGOS  , VOLTE A ROTINA PRINCIPAL E DESMARQUE A OPÇÃO </a:t>
            </a:r>
            <a:r>
              <a:rPr lang="pt-BR" sz="762" b="1" i="1" dirty="0"/>
              <a:t>VISUALIZAR PRODUTOS QUE NÃO USAM WMS</a:t>
            </a:r>
            <a:r>
              <a:rPr lang="pt-BR" sz="762" b="1" dirty="0"/>
              <a:t>, E CONSULTE NOVAMENTE.</a:t>
            </a:r>
          </a:p>
          <a:p>
            <a:r>
              <a:rPr lang="pt-BR" sz="762" b="1" dirty="0"/>
              <a:t>PARA QUE APAREÇA O PRODUTO QUE ESTÁ ENDEREÇADO NO WMS, ESTE QUE DEVE SER CONSIDERADO .</a:t>
            </a:r>
          </a:p>
          <a:p>
            <a:r>
              <a:rPr lang="pt-BR" sz="762" b="1" dirty="0"/>
              <a:t>SE NÃO APARECER O PRODUTO, É PORQUE ELE NÃO ESTÁ CADASTRADO, MAS ISSO É SOMENTE SE SUA ORGANIZAÇÃO USAR O WMS. CASO CONTRARIO, DEVE SE USAR A 203 PARA CONSULTAR </a:t>
            </a:r>
          </a:p>
        </p:txBody>
      </p:sp>
    </p:spTree>
    <p:extLst>
      <p:ext uri="{BB962C8B-B14F-4D97-AF65-F5344CB8AC3E}">
        <p14:creationId xmlns:p14="http://schemas.microsoft.com/office/powerpoint/2010/main" val="1496338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Fluxo de rotinas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62500" lnSpcReduction="20000"/>
          </a:bodyPr>
          <a:lstStyle/>
          <a:p>
            <a:r>
              <a:rPr lang="pt-BR" sz="2800" dirty="0"/>
              <a:t>RECEBENDO NOVAS MERCADORIAS PARA VENDA</a:t>
            </a:r>
          </a:p>
          <a:p>
            <a:r>
              <a:rPr lang="pt-BR" sz="2800" dirty="0"/>
              <a:t>PROCESSOS A SEREM FEITOS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O passos a seguir, descrevem a utilização das rotinas em sequência para o cadastro de mercadoria no sistema.</a:t>
            </a:r>
          </a:p>
          <a:p>
            <a:r>
              <a:rPr lang="pt-BR" sz="1600" dirty="0">
                <a:solidFill>
                  <a:schemeClr val="tx2">
                    <a:lumMod val="50000"/>
                  </a:schemeClr>
                </a:solidFill>
              </a:rPr>
              <a:t>1 O CADASTRO DE FORNECEDOR – ROTINA 202</a:t>
            </a:r>
          </a:p>
          <a:p>
            <a:r>
              <a:rPr lang="pt-BR" sz="1600" dirty="0">
                <a:solidFill>
                  <a:schemeClr val="tx2">
                    <a:lumMod val="50000"/>
                  </a:schemeClr>
                </a:solidFill>
              </a:rPr>
              <a:t>2 CADASTRO NCM SE NÃO HOUVER – ROTINA 580</a:t>
            </a:r>
          </a:p>
          <a:p>
            <a:r>
              <a:rPr lang="pt-BR" sz="1600" dirty="0">
                <a:solidFill>
                  <a:schemeClr val="tx2">
                    <a:lumMod val="50000"/>
                  </a:schemeClr>
                </a:solidFill>
              </a:rPr>
              <a:t>3 CADASTRO DO PRODUTO – ROTINA 203</a:t>
            </a:r>
          </a:p>
          <a:p>
            <a:r>
              <a:rPr lang="pt-BR" sz="1600" dirty="0">
                <a:solidFill>
                  <a:schemeClr val="tx2">
                    <a:lumMod val="50000"/>
                  </a:schemeClr>
                </a:solidFill>
              </a:rPr>
              <a:t>4 CADASTRAR TRIBUTAÇÃO DE ENTRADA </a:t>
            </a:r>
          </a:p>
          <a:p>
            <a:r>
              <a:rPr lang="pt-BR" sz="1600" dirty="0">
                <a:solidFill>
                  <a:schemeClr val="tx2">
                    <a:lumMod val="50000"/>
                  </a:schemeClr>
                </a:solidFill>
              </a:rPr>
              <a:t>5 CADASTRAR TRIBUTAÇÃO DE SAÍDA  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3C7831C-5C8A-4D10-8B69-B54C753E2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pt-BR" dirty="0"/>
              <a:t>Rotinas Auxiliares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pt-BR" smtClean="0"/>
              <a:pPr rtl="0"/>
              <a:t>2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8527968E-142A-49A3-8ED6-285EDE03F3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pt-BR"/>
              <a:t>20AA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82BF507-75ED-4F09-959F-8E0854B6033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pt-BR" dirty="0" err="1"/>
              <a:t>Maximincto</a:t>
            </a:r>
            <a:r>
              <a:rPr lang="pt-BR" dirty="0"/>
              <a:t> </a:t>
            </a:r>
            <a:r>
              <a:rPr lang="pt-BR" dirty="0" err="1"/>
              <a:t>od</a:t>
            </a:r>
            <a:r>
              <a:rPr lang="pt-BR" dirty="0"/>
              <a:t> </a:t>
            </a:r>
            <a:r>
              <a:rPr lang="pt-BR" dirty="0" err="1"/>
              <a:t>essi</a:t>
            </a:r>
            <a:r>
              <a:rPr lang="pt-BR" dirty="0"/>
              <a:t> </a:t>
            </a:r>
            <a:r>
              <a:rPr lang="pt-BR" dirty="0" err="1"/>
              <a:t>sime</a:t>
            </a:r>
            <a:r>
              <a:rPr lang="pt-BR" dirty="0"/>
              <a:t> </a:t>
            </a:r>
            <a:r>
              <a:rPr lang="pt-BR" dirty="0" err="1"/>
              <a:t>voluptati</a:t>
            </a:r>
            <a:r>
              <a:rPr lang="pt-BR" dirty="0"/>
              <a:t> </a:t>
            </a:r>
            <a:r>
              <a:rPr lang="pt-BR" dirty="0" err="1"/>
              <a:t>ipis</a:t>
            </a:r>
            <a:r>
              <a:rPr lang="pt-BR" dirty="0"/>
              <a:t> </a:t>
            </a:r>
            <a:r>
              <a:rPr lang="pt-BR" dirty="0" err="1"/>
              <a:t>maximus</a:t>
            </a:r>
            <a:r>
              <a:rPr lang="pt-BR" dirty="0"/>
              <a:t>.</a:t>
            </a:r>
            <a:br>
              <a:rPr lang="pt-BR" dirty="0"/>
            </a:br>
            <a:r>
              <a:rPr lang="pt-BR" dirty="0" err="1"/>
              <a:t>Liquatem</a:t>
            </a:r>
            <a:r>
              <a:rPr lang="pt-BR" dirty="0"/>
              <a:t> </a:t>
            </a:r>
            <a:r>
              <a:rPr lang="pt-BR" dirty="0" err="1"/>
              <a:t>voluptatur</a:t>
            </a:r>
            <a:r>
              <a:rPr lang="pt-BR" dirty="0"/>
              <a:t>, </a:t>
            </a:r>
            <a:r>
              <a:rPr lang="pt-BR" dirty="0" err="1"/>
              <a:t>con</a:t>
            </a:r>
            <a:r>
              <a:rPr lang="pt-BR" dirty="0"/>
              <a:t> </a:t>
            </a:r>
            <a:r>
              <a:rPr lang="pt-BR" dirty="0" err="1"/>
              <a:t>plabo</a:t>
            </a:r>
            <a:r>
              <a:rPr lang="pt-BR" dirty="0"/>
              <a:t>. Ut que </a:t>
            </a:r>
            <a:r>
              <a:rPr lang="pt-BR" dirty="0" err="1"/>
              <a:t>dUm</a:t>
            </a:r>
            <a:r>
              <a:rPr lang="pt-BR" dirty="0"/>
              <a:t> </a:t>
            </a:r>
            <a:r>
              <a:rPr lang="pt-BR" dirty="0" err="1"/>
              <a:t>quiae</a:t>
            </a:r>
            <a:r>
              <a:rPr lang="pt-BR" dirty="0"/>
              <a:t> cus sus </a:t>
            </a:r>
            <a:r>
              <a:rPr lang="pt-BR" dirty="0" err="1"/>
              <a:t>event</a:t>
            </a:r>
            <a:r>
              <a:rPr lang="pt-BR" dirty="0"/>
              <a:t> </a:t>
            </a:r>
            <a:r>
              <a:rPr lang="pt-BR" dirty="0" err="1"/>
              <a:t>velibus</a:t>
            </a:r>
            <a:r>
              <a:rPr lang="pt-BR" dirty="0"/>
              <a:t>.</a:t>
            </a:r>
          </a:p>
          <a:p>
            <a:pPr rtl="0"/>
            <a:r>
              <a:rPr lang="pt-BR" dirty="0"/>
              <a:t>Rate </a:t>
            </a:r>
            <a:r>
              <a:rPr lang="pt-BR" dirty="0" err="1"/>
              <a:t>conseris</a:t>
            </a:r>
            <a:r>
              <a:rPr lang="pt-BR" dirty="0"/>
              <a:t> </a:t>
            </a:r>
            <a:r>
              <a:rPr lang="pt-BR" dirty="0" err="1"/>
              <a:t>ma</a:t>
            </a:r>
            <a:r>
              <a:rPr lang="pt-BR" dirty="0"/>
              <a:t> as </a:t>
            </a:r>
            <a:r>
              <a:rPr lang="pt-BR" dirty="0" err="1"/>
              <a:t>dolupta</a:t>
            </a:r>
            <a:r>
              <a:rPr lang="pt-BR" dirty="0"/>
              <a:t> </a:t>
            </a:r>
            <a:r>
              <a:rPr lang="pt-BR" dirty="0" err="1"/>
              <a:t>idis</a:t>
            </a:r>
            <a:r>
              <a:rPr lang="pt-BR" dirty="0"/>
              <a:t> </a:t>
            </a:r>
            <a:r>
              <a:rPr lang="pt-BR" dirty="0" err="1"/>
              <a:t>aut</a:t>
            </a:r>
            <a:r>
              <a:rPr lang="pt-BR" dirty="0"/>
              <a:t> </a:t>
            </a:r>
            <a:r>
              <a:rPr lang="pt-BR" dirty="0" err="1"/>
              <a:t>apicide</a:t>
            </a:r>
            <a:r>
              <a:rPr lang="pt-BR" dirty="0"/>
              <a:t> </a:t>
            </a:r>
            <a:r>
              <a:rPr lang="pt-BR" dirty="0" err="1"/>
              <a:t>ruptatio</a:t>
            </a:r>
            <a:r>
              <a:rPr lang="pt-BR" dirty="0"/>
              <a:t>.</a:t>
            </a:r>
          </a:p>
          <a:p>
            <a:pPr rtl="0"/>
            <a:r>
              <a:rPr lang="pt-BR" dirty="0"/>
              <a:t>Et expedis </a:t>
            </a:r>
            <a:r>
              <a:rPr lang="pt-BR" dirty="0" err="1"/>
              <a:t>eossimpere</a:t>
            </a:r>
            <a:r>
              <a:rPr lang="pt-BR" dirty="0"/>
              <a:t> </a:t>
            </a:r>
            <a:r>
              <a:rPr lang="pt-BR" dirty="0" err="1"/>
              <a:t>mod</a:t>
            </a:r>
            <a:r>
              <a:rPr lang="pt-BR" dirty="0"/>
              <a:t> </a:t>
            </a:r>
            <a:r>
              <a:rPr lang="pt-BR" dirty="0" err="1"/>
              <a:t>mostinihil</a:t>
            </a:r>
            <a:r>
              <a:rPr lang="pt-BR" dirty="0"/>
              <a:t> </a:t>
            </a:r>
            <a:r>
              <a:rPr lang="pt-BR" dirty="0" err="1"/>
              <a:t>mo</a:t>
            </a:r>
            <a:r>
              <a:rPr lang="pt-BR" dirty="0"/>
              <a:t> et.</a:t>
            </a:r>
          </a:p>
          <a:p>
            <a:pPr rtl="0"/>
            <a:r>
              <a:rPr lang="pt-BR" dirty="0" err="1"/>
              <a:t>Puditecte</a:t>
            </a:r>
            <a:r>
              <a:rPr lang="pt-BR" dirty="0"/>
              <a:t> </a:t>
            </a:r>
            <a:r>
              <a:rPr lang="pt-BR" dirty="0" err="1"/>
              <a:t>enimilluptae</a:t>
            </a:r>
            <a:r>
              <a:rPr lang="pt-BR" dirty="0"/>
              <a:t> </a:t>
            </a:r>
            <a:r>
              <a:rPr lang="pt-BR" dirty="0" err="1"/>
              <a:t>laboreri</a:t>
            </a:r>
            <a:r>
              <a:rPr lang="pt-BR" dirty="0"/>
              <a:t> </a:t>
            </a:r>
            <a:r>
              <a:rPr lang="pt-BR" dirty="0" err="1"/>
              <a:t>odi</a:t>
            </a:r>
            <a:r>
              <a:rPr lang="pt-BR" dirty="0"/>
              <a:t> </a:t>
            </a:r>
            <a:r>
              <a:rPr lang="pt-BR" dirty="0" err="1"/>
              <a:t>santotam</a:t>
            </a:r>
            <a:r>
              <a:rPr lang="pt-BR" dirty="0"/>
              <a:t> as seque cor autem </a:t>
            </a:r>
            <a:r>
              <a:rPr lang="pt-BR" dirty="0" err="1"/>
              <a:t>con</a:t>
            </a:r>
            <a:r>
              <a:rPr lang="pt-BR" dirty="0"/>
              <a:t> </a:t>
            </a:r>
            <a:r>
              <a:rPr lang="pt-BR" dirty="0" err="1"/>
              <a:t>restiistia</a:t>
            </a:r>
            <a:r>
              <a:rPr lang="pt-BR" dirty="0"/>
              <a:t> </a:t>
            </a:r>
            <a:r>
              <a:rPr lang="pt-BR" dirty="0" err="1"/>
              <a:t>volo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4A7E4313-6864-2BCB-9662-D7EDC9140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40" t="5559" r="20310" b="22678"/>
          <a:stretch/>
        </p:blipFill>
        <p:spPr>
          <a:xfrm>
            <a:off x="3482968" y="5144947"/>
            <a:ext cx="3054615" cy="210854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B4B162E-E7D1-96DA-ECF4-E86568786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40" t="5559" r="20310" b="22678"/>
          <a:stretch/>
        </p:blipFill>
        <p:spPr>
          <a:xfrm>
            <a:off x="5716197" y="3032808"/>
            <a:ext cx="3054615" cy="210854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B18634F-5751-62F0-B635-CFC3067BC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59" t="47463" r="44085" b="36375"/>
          <a:stretch/>
        </p:blipFill>
        <p:spPr>
          <a:xfrm>
            <a:off x="3645016" y="121537"/>
            <a:ext cx="2130938" cy="902515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FB4D5D3-A555-8BDE-8294-EE9ED959F275}"/>
              </a:ext>
            </a:extLst>
          </p:cNvPr>
          <p:cNvCxnSpPr>
            <a:cxnSpLocks/>
          </p:cNvCxnSpPr>
          <p:nvPr/>
        </p:nvCxnSpPr>
        <p:spPr>
          <a:xfrm flipH="1">
            <a:off x="5441729" y="559067"/>
            <a:ext cx="538811" cy="3078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8C65A01F-C92A-6339-44A3-5E923DC80016}"/>
              </a:ext>
            </a:extLst>
          </p:cNvPr>
          <p:cNvSpPr/>
          <p:nvPr/>
        </p:nvSpPr>
        <p:spPr>
          <a:xfrm>
            <a:off x="5980540" y="121537"/>
            <a:ext cx="2728493" cy="65629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62" dirty="0"/>
              <a:t>NA 1701 ( PARA EMPRESAS QUE USAM O WMS) BUSQUE POR EAN DO KIT, CASO O PRODUTO NÃO APAREÇA É PORQUE ELE NÃO ESTÁ CADASTRADO, ASSIM COMECE VERIFICANDO O CADASTRO DOS PARES, CASO OS PARES NÃO POSSUAM CADASTRO, CADASTRE ELES .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2EC1FEE-327E-B094-69A3-94F0EF829B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51" t="5546" r="20620" b="23940"/>
          <a:stretch/>
        </p:blipFill>
        <p:spPr>
          <a:xfrm>
            <a:off x="3482968" y="1167283"/>
            <a:ext cx="2726465" cy="1869114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BFC3C545-F682-ACD7-8CE3-9D5057D29783}"/>
              </a:ext>
            </a:extLst>
          </p:cNvPr>
          <p:cNvSpPr/>
          <p:nvPr/>
        </p:nvSpPr>
        <p:spPr>
          <a:xfrm>
            <a:off x="5634879" y="1876979"/>
            <a:ext cx="2728493" cy="35982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ABRA A 203</a:t>
            </a:r>
          </a:p>
          <a:p>
            <a:r>
              <a:rPr lang="pt-BR" sz="762" dirty="0"/>
              <a:t>PESQUISE POR UM PRODUTO COM A MESMA REFERENCIA, LOGO ELE TERÁ O MESMO NCM.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01CE185-4443-0F48-6DEE-AF3B23DFAC08}"/>
              </a:ext>
            </a:extLst>
          </p:cNvPr>
          <p:cNvSpPr/>
          <p:nvPr/>
        </p:nvSpPr>
        <p:spPr>
          <a:xfrm>
            <a:off x="3658395" y="3881039"/>
            <a:ext cx="2810528" cy="35982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CLIQUE EM AÇÕES E COPIE O PRODUTO, SERÁ GERADO UM NOVO CÓDIGO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9B491A3-929E-53E0-EA67-6D46BC9C3DDA}"/>
              </a:ext>
            </a:extLst>
          </p:cNvPr>
          <p:cNvSpPr/>
          <p:nvPr/>
        </p:nvSpPr>
        <p:spPr>
          <a:xfrm>
            <a:off x="5711134" y="6049029"/>
            <a:ext cx="2810528" cy="35982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PESQUISE NOVAMENTE PELO CÓDIGO CRIADO E DÊ UM DUPLO CLIQUE NO PRODUTO PARA EDITA-LO</a:t>
            </a:r>
          </a:p>
        </p:txBody>
      </p:sp>
    </p:spTree>
    <p:extLst>
      <p:ext uri="{BB962C8B-B14F-4D97-AF65-F5344CB8AC3E}">
        <p14:creationId xmlns:p14="http://schemas.microsoft.com/office/powerpoint/2010/main" val="938008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3789F6F-F1AD-AE1F-C067-8B5B2970F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93" t="47108" r="18819" b="30313"/>
          <a:stretch/>
        </p:blipFill>
        <p:spPr>
          <a:xfrm>
            <a:off x="3482968" y="281445"/>
            <a:ext cx="5226065" cy="142399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108F18F-2614-4A3F-325F-1A35AEEB11F9}"/>
              </a:ext>
            </a:extLst>
          </p:cNvPr>
          <p:cNvSpPr/>
          <p:nvPr/>
        </p:nvSpPr>
        <p:spPr>
          <a:xfrm>
            <a:off x="3482969" y="0"/>
            <a:ext cx="5226064" cy="28144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14" dirty="0"/>
              <a:t>NO VIDEO A SEGUIR MOSTRAREI COMO É FEITO O CADASTRO DA PONTUAÇÃO 27/28</a:t>
            </a:r>
          </a:p>
          <a:p>
            <a:pPr algn="ctr"/>
            <a:r>
              <a:rPr lang="pt-BR" sz="914" dirty="0"/>
              <a:t>26622 , DO CALÇADO ABAIXO.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B60471A-313B-9226-BBB6-E752F153E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" t="863" b="12118"/>
          <a:stretch/>
        </p:blipFill>
        <p:spPr>
          <a:xfrm>
            <a:off x="3505445" y="1730783"/>
            <a:ext cx="5203587" cy="2556838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5E0C0464-AD74-E5C6-4009-58FE01912830}"/>
              </a:ext>
            </a:extLst>
          </p:cNvPr>
          <p:cNvSpPr/>
          <p:nvPr/>
        </p:nvSpPr>
        <p:spPr>
          <a:xfrm>
            <a:off x="5910230" y="2585026"/>
            <a:ext cx="2728493" cy="35982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1 EDITE A COR SE NECESSARIO E  A PONTUAÇÃO, </a:t>
            </a:r>
          </a:p>
          <a:p>
            <a:r>
              <a:rPr lang="pt-BR" sz="762" dirty="0"/>
              <a:t>2 APAGUE O COD PRINCIPAL E MASTER 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D490886-ED2D-4BB1-B48D-DEE04B92AA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6" b="10306"/>
          <a:stretch/>
        </p:blipFill>
        <p:spPr>
          <a:xfrm>
            <a:off x="3505444" y="4287620"/>
            <a:ext cx="5133278" cy="262393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C4A2DA2-5A7D-B96B-A563-2D85740C7277}"/>
              </a:ext>
            </a:extLst>
          </p:cNvPr>
          <p:cNvSpPr/>
          <p:nvPr/>
        </p:nvSpPr>
        <p:spPr>
          <a:xfrm>
            <a:off x="5814700" y="5874664"/>
            <a:ext cx="2669555" cy="36289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APÓS FEITA AS ALTERAÇÕES, BUSQUE PELO EAN E INCLUA O EAN REFERENTE A PONTUAÇÃO 27/28, ELE VOCÊ ENCONTRA NO SEU ESPELHO. 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FFDEB8D-B319-5E6E-C57C-FC1D3193AC09}"/>
              </a:ext>
            </a:extLst>
          </p:cNvPr>
          <p:cNvCxnSpPr>
            <a:cxnSpLocks/>
          </p:cNvCxnSpPr>
          <p:nvPr/>
        </p:nvCxnSpPr>
        <p:spPr>
          <a:xfrm flipH="1">
            <a:off x="4910302" y="5924056"/>
            <a:ext cx="539464" cy="2641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011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7CF99EAD-E916-3818-760D-EC485CA6F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" t="4973" r="323" b="10686"/>
          <a:stretch/>
        </p:blipFill>
        <p:spPr>
          <a:xfrm>
            <a:off x="3482968" y="0"/>
            <a:ext cx="5181110" cy="2478166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8AD68DF-DB37-2E54-DC58-AC55CBFB4E15}"/>
              </a:ext>
            </a:extLst>
          </p:cNvPr>
          <p:cNvSpPr/>
          <p:nvPr/>
        </p:nvSpPr>
        <p:spPr>
          <a:xfrm>
            <a:off x="5522490" y="1059170"/>
            <a:ext cx="2728493" cy="35982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O GIN 13 É O EAN, NELE VOCÊ COLOCARÁ AS INFORMAÇÕES DO ESPELHO. CONFORME MOSTRA ABAIXO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43DBD41-B679-CE39-33D8-0DDF2331F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1" t="47857" r="430" b="11024"/>
          <a:stretch/>
        </p:blipFill>
        <p:spPr>
          <a:xfrm>
            <a:off x="3482968" y="2562461"/>
            <a:ext cx="5158632" cy="1208174"/>
          </a:xfrm>
          <a:prstGeom prst="rect">
            <a:avLst/>
          </a:prstGeom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9C56854-70BD-CFF3-63D0-51B0BDFC5686}"/>
              </a:ext>
            </a:extLst>
          </p:cNvPr>
          <p:cNvCxnSpPr>
            <a:cxnSpLocks/>
          </p:cNvCxnSpPr>
          <p:nvPr/>
        </p:nvCxnSpPr>
        <p:spPr>
          <a:xfrm flipH="1">
            <a:off x="5367078" y="2427592"/>
            <a:ext cx="588437" cy="4495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>
            <a:extLst>
              <a:ext uri="{FF2B5EF4-FFF2-40B4-BE49-F238E27FC236}">
                <a16:creationId xmlns:a16="http://schemas.microsoft.com/office/drawing/2014/main" id="{3AB76FB6-C81B-2E76-0D18-331DA9D0FA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" t="426" b="10450"/>
          <a:stretch/>
        </p:blipFill>
        <p:spPr>
          <a:xfrm>
            <a:off x="3482968" y="3846585"/>
            <a:ext cx="3229677" cy="1632353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6A02FC8C-4FF0-6438-3C1E-148401ED7A9A}"/>
              </a:ext>
            </a:extLst>
          </p:cNvPr>
          <p:cNvSpPr/>
          <p:nvPr/>
        </p:nvSpPr>
        <p:spPr>
          <a:xfrm>
            <a:off x="4576747" y="4222730"/>
            <a:ext cx="1519253" cy="10422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AGORA CLIQUE EM SALVAR , SIM.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3ACFB3F-506E-D082-382B-F251A52A3A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30" r="861" b="10985"/>
          <a:stretch/>
        </p:blipFill>
        <p:spPr>
          <a:xfrm>
            <a:off x="6270204" y="3955717"/>
            <a:ext cx="2371397" cy="1302699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9A2C992C-F579-9424-DF0B-D365C70FE0A6}"/>
              </a:ext>
            </a:extLst>
          </p:cNvPr>
          <p:cNvSpPr/>
          <p:nvPr/>
        </p:nvSpPr>
        <p:spPr>
          <a:xfrm>
            <a:off x="6867869" y="5344891"/>
            <a:ext cx="1519253" cy="70160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APARECERÁ ESSE AVISO DE EXCEÇÕES NO CADASTRO, NESSE MOMENTO MARQUE A CAIXINHA (1) E DEPOIS CLIQUE EM SALVAR (2) E CLIQUE EM SIM (3) NOVAMENTE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9F7B49C-F654-7EB0-CEC7-B7967B40210E}"/>
              </a:ext>
            </a:extLst>
          </p:cNvPr>
          <p:cNvSpPr txBox="1"/>
          <p:nvPr/>
        </p:nvSpPr>
        <p:spPr>
          <a:xfrm>
            <a:off x="6630069" y="4984430"/>
            <a:ext cx="208711" cy="150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81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91C91DC-4656-218B-8259-E51505224BEE}"/>
              </a:ext>
            </a:extLst>
          </p:cNvPr>
          <p:cNvSpPr txBox="1"/>
          <p:nvPr/>
        </p:nvSpPr>
        <p:spPr>
          <a:xfrm>
            <a:off x="8271858" y="5048927"/>
            <a:ext cx="208711" cy="150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81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97A975D-5823-5C37-3646-5284A771A77A}"/>
              </a:ext>
            </a:extLst>
          </p:cNvPr>
          <p:cNvSpPr txBox="1"/>
          <p:nvPr/>
        </p:nvSpPr>
        <p:spPr>
          <a:xfrm>
            <a:off x="7327097" y="4568946"/>
            <a:ext cx="208711" cy="209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81" b="1" dirty="0">
                <a:solidFill>
                  <a:srgbClr val="FF0000"/>
                </a:solidFill>
              </a:rPr>
              <a:t>3</a:t>
            </a:r>
          </a:p>
          <a:p>
            <a:endParaRPr lang="pt-BR" sz="381" b="1" dirty="0">
              <a:solidFill>
                <a:srgbClr val="FF0000"/>
              </a:solidFill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28AA541A-9179-99DD-D303-466DD68496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312" t="24288" r="36559" b="31376"/>
          <a:stretch/>
        </p:blipFill>
        <p:spPr>
          <a:xfrm>
            <a:off x="3482968" y="5554889"/>
            <a:ext cx="1365520" cy="1302699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10A14065-D2A7-80F7-31C1-22585AE3FE43}"/>
              </a:ext>
            </a:extLst>
          </p:cNvPr>
          <p:cNvSpPr/>
          <p:nvPr/>
        </p:nvSpPr>
        <p:spPr>
          <a:xfrm>
            <a:off x="4901669" y="6046500"/>
            <a:ext cx="1519253" cy="70160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APÓS CONFIRMAR SIM(3) APARECERÁ A CAIXA DETALHES DE EMBALAGEM , NELA VOCÊ MARCARÁ A OPÇÃO ENVIAR PARA O FORÇA DE VENDAS E CLIQUE EM OK.</a:t>
            </a:r>
          </a:p>
        </p:txBody>
      </p:sp>
    </p:spTree>
    <p:extLst>
      <p:ext uri="{BB962C8B-B14F-4D97-AF65-F5344CB8AC3E}">
        <p14:creationId xmlns:p14="http://schemas.microsoft.com/office/powerpoint/2010/main" val="541260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618E7-EB80-3473-69C4-979260EF0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8A146DD-88AD-059C-C92A-C42B15E5A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93" t="47108" r="18819" b="30313"/>
          <a:stretch/>
        </p:blipFill>
        <p:spPr>
          <a:xfrm>
            <a:off x="3482968" y="281445"/>
            <a:ext cx="5226065" cy="142399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F667B6C-D92E-AC4B-D754-46D5694D3EF2}"/>
              </a:ext>
            </a:extLst>
          </p:cNvPr>
          <p:cNvSpPr/>
          <p:nvPr/>
        </p:nvSpPr>
        <p:spPr>
          <a:xfrm>
            <a:off x="3482969" y="0"/>
            <a:ext cx="5226064" cy="28144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14" dirty="0"/>
              <a:t>JÁ CADASTRADO TODOS OS PARES DO PRODUTO, PODEMOS CADASTRAR O KIT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DEE9E83-294F-FCA6-468B-CD27FB7EC3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6" t="18405" r="20323" b="15040"/>
          <a:stretch/>
        </p:blipFill>
        <p:spPr>
          <a:xfrm>
            <a:off x="3482968" y="1705443"/>
            <a:ext cx="2809712" cy="1807356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983D350-FBEF-3C56-311D-4CD724614B89}"/>
              </a:ext>
            </a:extLst>
          </p:cNvPr>
          <p:cNvSpPr/>
          <p:nvPr/>
        </p:nvSpPr>
        <p:spPr>
          <a:xfrm>
            <a:off x="5898992" y="2693048"/>
            <a:ext cx="2728493" cy="35982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PERCEBA QUE TODOS OS PARES JÁ FORAM CADASTRADOS</a:t>
            </a:r>
          </a:p>
          <a:p>
            <a:r>
              <a:rPr lang="pt-BR" sz="762" dirty="0"/>
              <a:t>ABRA A 3307 E INICIE O CADASTRO DA SUA CESTA /KIT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8779B9B-C608-2848-22ED-12B40F99A8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35" t="4122" r="16230" b="14810"/>
          <a:stretch/>
        </p:blipFill>
        <p:spPr>
          <a:xfrm>
            <a:off x="3493856" y="3544654"/>
            <a:ext cx="2646925" cy="1783768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77C48C98-893B-214E-57BA-F61AECA25F7D}"/>
              </a:ext>
            </a:extLst>
          </p:cNvPr>
          <p:cNvSpPr/>
          <p:nvPr/>
        </p:nvSpPr>
        <p:spPr>
          <a:xfrm>
            <a:off x="3554483" y="4517563"/>
            <a:ext cx="726444" cy="46628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10" dirty="0"/>
              <a:t>1 SELECIONE A FILIAL </a:t>
            </a:r>
          </a:p>
          <a:p>
            <a:r>
              <a:rPr lang="pt-BR" sz="610" dirty="0"/>
              <a:t>2 PESQUISE PELO PRODUTO</a:t>
            </a:r>
          </a:p>
          <a:p>
            <a:r>
              <a:rPr lang="pt-BR" sz="610" dirty="0"/>
              <a:t>3 PESQUISE 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1DA8CCF-ACA0-16E8-43FB-389D894C2D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36" t="4251" r="15054" b="14849"/>
          <a:stretch/>
        </p:blipFill>
        <p:spPr>
          <a:xfrm>
            <a:off x="6151669" y="3544654"/>
            <a:ext cx="2496737" cy="1652769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88CAB251-CC28-B1B1-B9E3-89976930846B}"/>
              </a:ext>
            </a:extLst>
          </p:cNvPr>
          <p:cNvSpPr/>
          <p:nvPr/>
        </p:nvSpPr>
        <p:spPr>
          <a:xfrm>
            <a:off x="6201408" y="4385569"/>
            <a:ext cx="804939" cy="46628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10" dirty="0"/>
              <a:t>4 O PRODUTO VAI APARECER, DÊ DUPLO CLIQUE NELE.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42FF041-F813-CC41-F3FC-C8C09F1BD9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637" t="3722" r="16028" b="14996"/>
          <a:stretch/>
        </p:blipFill>
        <p:spPr>
          <a:xfrm>
            <a:off x="3482968" y="5328421"/>
            <a:ext cx="2253740" cy="1529579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82D8E871-8E04-FD5E-2720-0E788A1E85D7}"/>
              </a:ext>
            </a:extLst>
          </p:cNvPr>
          <p:cNvSpPr/>
          <p:nvPr/>
        </p:nvSpPr>
        <p:spPr>
          <a:xfrm>
            <a:off x="5760263" y="5343634"/>
            <a:ext cx="2717605" cy="61979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10" dirty="0"/>
              <a:t>5 APÓS O DUPLO CLIQUE, ELE APARECERÁ NO CAMPO ABAIXO, INFORME A QUANTIDADE DE PARES QUE ELE VAI COMPOR NO KIT , ESSA INFORMAÇÃO CONSTA NO ESPELHO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1143923-1356-BF71-EC8B-A519EE1DE5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873" t="25677" r="28417" b="32419"/>
          <a:stretch/>
        </p:blipFill>
        <p:spPr>
          <a:xfrm>
            <a:off x="6356394" y="5848438"/>
            <a:ext cx="2087285" cy="1009562"/>
          </a:xfrm>
          <a:prstGeom prst="rect">
            <a:avLst/>
          </a:prstGeom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0F48632-16C5-ED5D-E88D-4122A6124B1D}"/>
              </a:ext>
            </a:extLst>
          </p:cNvPr>
          <p:cNvCxnSpPr>
            <a:cxnSpLocks/>
          </p:cNvCxnSpPr>
          <p:nvPr/>
        </p:nvCxnSpPr>
        <p:spPr>
          <a:xfrm flipH="1">
            <a:off x="7145231" y="6422022"/>
            <a:ext cx="280971" cy="230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741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056F691-5EA7-D2E6-A460-42CA706F3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4" t="3952" r="16021" b="14384"/>
          <a:stretch/>
        </p:blipFill>
        <p:spPr>
          <a:xfrm>
            <a:off x="3533544" y="463604"/>
            <a:ext cx="3652625" cy="247960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0A0CEA6-B6FE-8109-71A5-83ECA800A5D9}"/>
              </a:ext>
            </a:extLst>
          </p:cNvPr>
          <p:cNvSpPr/>
          <p:nvPr/>
        </p:nvSpPr>
        <p:spPr>
          <a:xfrm>
            <a:off x="3482968" y="146026"/>
            <a:ext cx="5248894" cy="25572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APÓS REPETIR O MESMO PROCESSO PARA TODOS OS ITENS QUE FOREM COMPOR A CESTA, CONFORME MOSTRA A IMAGEM ABAIXO, CLIQUE EM PRÓXIMO.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AB49E9A-ECC1-868C-5761-1EC9B1DAA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6" t="7120" r="15592" b="11406"/>
          <a:stretch/>
        </p:blipFill>
        <p:spPr>
          <a:xfrm>
            <a:off x="5635206" y="2943208"/>
            <a:ext cx="2983914" cy="1945691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D5E154C-BE08-3603-0EBD-6791BBD8D980}"/>
              </a:ext>
            </a:extLst>
          </p:cNvPr>
          <p:cNvSpPr/>
          <p:nvPr/>
        </p:nvSpPr>
        <p:spPr>
          <a:xfrm>
            <a:off x="3752701" y="4083151"/>
            <a:ext cx="2210307" cy="441170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INFOME A REGIÃO PADRÃO 1 E A FORMA DE PAGAMENTO 63 ( SÃO PADRÕES, ELES NÃO MUDAM), CLIQUE EM PRÓXIMO.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CD04065-BFA9-FF6F-004F-C153CDC9F9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6" t="4714" r="15592" b="13812"/>
          <a:stretch/>
        </p:blipFill>
        <p:spPr>
          <a:xfrm>
            <a:off x="3533544" y="4722513"/>
            <a:ext cx="3158115" cy="2135487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55C2D4A7-E656-704E-494D-85B1A0E28229}"/>
              </a:ext>
            </a:extLst>
          </p:cNvPr>
          <p:cNvSpPr/>
          <p:nvPr/>
        </p:nvSpPr>
        <p:spPr>
          <a:xfrm>
            <a:off x="6813767" y="4912310"/>
            <a:ext cx="1844690" cy="194569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PREENCHA </a:t>
            </a:r>
          </a:p>
          <a:p>
            <a:r>
              <a:rPr lang="pt-BR" sz="762" dirty="0"/>
              <a:t>1 A DESCRIÇÃO ,</a:t>
            </a:r>
          </a:p>
          <a:p>
            <a:r>
              <a:rPr lang="pt-BR" sz="762" dirty="0"/>
              <a:t>2 A EMBALAGEM 1X6 QUE É UM KIT , </a:t>
            </a:r>
          </a:p>
          <a:p>
            <a:r>
              <a:rPr lang="pt-BR" sz="762" dirty="0"/>
              <a:t>3 O DEPARTAMENTO 700( CALÇADOS) </a:t>
            </a:r>
          </a:p>
          <a:p>
            <a:r>
              <a:rPr lang="pt-BR" sz="762" dirty="0"/>
              <a:t>4 A SEÇÃO 7001( IPANEMA) </a:t>
            </a:r>
          </a:p>
          <a:p>
            <a:r>
              <a:rPr lang="pt-BR" sz="762" dirty="0"/>
              <a:t>5 O FORNECEDOR 10001( CÓDIGO DA GRENDENE)  </a:t>
            </a:r>
          </a:p>
          <a:p>
            <a:r>
              <a:rPr lang="pt-BR" sz="762" dirty="0"/>
              <a:t>6 A QUANT UNID VENDA(1) E </a:t>
            </a:r>
          </a:p>
          <a:p>
            <a:r>
              <a:rPr lang="pt-BR" sz="762" dirty="0"/>
              <a:t>7 UNID DE VENDA (1) EMBALAGEM (6-REPRESENTA 6 PARES) </a:t>
            </a:r>
          </a:p>
          <a:p>
            <a:r>
              <a:rPr lang="pt-BR" sz="762" dirty="0"/>
              <a:t>8 UNIDADE MASTER( CS)  </a:t>
            </a:r>
          </a:p>
          <a:p>
            <a:r>
              <a:rPr lang="pt-BR" sz="762" dirty="0"/>
              <a:t>9 CAIXA COMISSSÃO REPRESENTANTE ( 3,5) E </a:t>
            </a:r>
          </a:p>
          <a:p>
            <a:r>
              <a:rPr lang="pt-BR" sz="762" dirty="0"/>
              <a:t>10 COMISSÃO EXTERNA (3,5) ESSA COMISSÃO VARIA DE PRODUTO A PRODUTO. </a:t>
            </a:r>
          </a:p>
          <a:p>
            <a:r>
              <a:rPr lang="pt-BR" sz="762" dirty="0"/>
              <a:t>CONSULTE SEU GERENTE SOBRE .</a:t>
            </a:r>
          </a:p>
        </p:txBody>
      </p:sp>
    </p:spTree>
    <p:extLst>
      <p:ext uri="{BB962C8B-B14F-4D97-AF65-F5344CB8AC3E}">
        <p14:creationId xmlns:p14="http://schemas.microsoft.com/office/powerpoint/2010/main" val="861045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C4D8877-DB8B-9985-FBB4-5D6B5641D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59" t="5208" r="15593" b="12363"/>
          <a:stretch/>
        </p:blipFill>
        <p:spPr>
          <a:xfrm>
            <a:off x="3482968" y="384897"/>
            <a:ext cx="2562458" cy="175026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9ECE169-C920-AB2C-AA21-6300F2D763CE}"/>
              </a:ext>
            </a:extLst>
          </p:cNvPr>
          <p:cNvSpPr/>
          <p:nvPr/>
        </p:nvSpPr>
        <p:spPr>
          <a:xfrm>
            <a:off x="3482968" y="72973"/>
            <a:ext cx="5248894" cy="25572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APÓS CLICAR EM PROXIMO DA TELA ANTERIOR, ABRIRÁ ESSA TELA , CLIQUE EM FINALIZAR E CLIQUE EM SIM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89C0F-7359-6C2F-0668-B27CDA8B0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75" t="5030" r="15376" b="13127"/>
          <a:stretch/>
        </p:blipFill>
        <p:spPr>
          <a:xfrm>
            <a:off x="6096000" y="1070466"/>
            <a:ext cx="2562457" cy="173781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4EE3710-B515-9F40-76F2-1B667AA59CB1}"/>
              </a:ext>
            </a:extLst>
          </p:cNvPr>
          <p:cNvSpPr/>
          <p:nvPr/>
        </p:nvSpPr>
        <p:spPr>
          <a:xfrm>
            <a:off x="4022080" y="2264411"/>
            <a:ext cx="2686437" cy="3317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APÓS ISSO, ELE PERGUNTARÁ SE VC DESEJA TRIBUTAR A CESTA, CLIQUE EM NÃO. PORQUE VC FARÁ A TRIBUTAÇÃO DIRETO NA ROTINA 574.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132C597-7F7D-0762-694A-2B51E5CD95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56" t="4858" r="15702" b="12986"/>
          <a:stretch/>
        </p:blipFill>
        <p:spPr>
          <a:xfrm>
            <a:off x="3482968" y="2876929"/>
            <a:ext cx="3124400" cy="2130399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BCB954A-D229-FEB8-EB2C-57E0B0C6B3CC}"/>
              </a:ext>
            </a:extLst>
          </p:cNvPr>
          <p:cNvSpPr/>
          <p:nvPr/>
        </p:nvSpPr>
        <p:spPr>
          <a:xfrm>
            <a:off x="6325283" y="3790118"/>
            <a:ext cx="2103891" cy="25849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APOS ISSO, CLIQUE EM OK E PRONTO, ESTÁ CRIADO A SUA CESTA/KIT</a:t>
            </a:r>
          </a:p>
        </p:txBody>
      </p:sp>
    </p:spTree>
    <p:extLst>
      <p:ext uri="{BB962C8B-B14F-4D97-AF65-F5344CB8AC3E}">
        <p14:creationId xmlns:p14="http://schemas.microsoft.com/office/powerpoint/2010/main" val="403319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A1CB0402-EAAE-A785-237E-2E18F79D02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" t="4860" r="971" b="17492"/>
          <a:stretch/>
        </p:blipFill>
        <p:spPr>
          <a:xfrm>
            <a:off x="3494032" y="241465"/>
            <a:ext cx="4664036" cy="207638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169C8AC-206F-2BD4-F5BE-37FB514A8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13" b="16570"/>
          <a:stretch/>
        </p:blipFill>
        <p:spPr>
          <a:xfrm>
            <a:off x="3482968" y="2648618"/>
            <a:ext cx="4907108" cy="179927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C8A847-F066-07B9-8F77-71B4525231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02" b="37280"/>
          <a:stretch/>
        </p:blipFill>
        <p:spPr>
          <a:xfrm>
            <a:off x="3482968" y="2345319"/>
            <a:ext cx="4664036" cy="27583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7D9560A-6C84-AFFB-0E84-EBBE998211B9}"/>
              </a:ext>
            </a:extLst>
          </p:cNvPr>
          <p:cNvSpPr txBox="1"/>
          <p:nvPr/>
        </p:nvSpPr>
        <p:spPr>
          <a:xfrm>
            <a:off x="4601233" y="0"/>
            <a:ext cx="2804093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72" dirty="0">
                <a:solidFill>
                  <a:srgbClr val="FF0000"/>
                </a:solidFill>
              </a:rPr>
              <a:t>EDITE AGORA O CADASTRO NA 203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3C0EDC8-557D-1574-C2CE-352381E81A80}"/>
              </a:ext>
            </a:extLst>
          </p:cNvPr>
          <p:cNvSpPr/>
          <p:nvPr/>
        </p:nvSpPr>
        <p:spPr>
          <a:xfrm>
            <a:off x="6432988" y="890949"/>
            <a:ext cx="2079539" cy="318457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1 COLOQUE O CÓD FAB</a:t>
            </a:r>
          </a:p>
          <a:p>
            <a:r>
              <a:rPr lang="pt-BR" sz="762" dirty="0"/>
              <a:t>2 INFORME O NUMERO ORIGINAL( 4563)</a:t>
            </a:r>
          </a:p>
          <a:p>
            <a:r>
              <a:rPr lang="pt-BR" sz="762" dirty="0"/>
              <a:t>3 UNID DE VENDA</a:t>
            </a:r>
          </a:p>
          <a:p>
            <a:r>
              <a:rPr lang="pt-BR" sz="762" dirty="0"/>
              <a:t>4 INFORME O NCM REF AO CALÇADO </a:t>
            </a:r>
          </a:p>
          <a:p>
            <a:r>
              <a:rPr lang="pt-BR" sz="762" dirty="0"/>
              <a:t>5  PESO LIQ</a:t>
            </a:r>
          </a:p>
          <a:p>
            <a:r>
              <a:rPr lang="pt-BR" sz="762" dirty="0"/>
              <a:t>6 PESO BRUTO</a:t>
            </a:r>
          </a:p>
          <a:p>
            <a:r>
              <a:rPr lang="pt-BR" sz="762" dirty="0"/>
              <a:t>7  VOLUME</a:t>
            </a:r>
          </a:p>
          <a:p>
            <a:r>
              <a:rPr lang="pt-BR" sz="762" dirty="0"/>
              <a:t>8  LASTRO</a:t>
            </a:r>
          </a:p>
          <a:p>
            <a:r>
              <a:rPr lang="pt-BR" sz="762" dirty="0"/>
              <a:t>9 ALTURA</a:t>
            </a:r>
          </a:p>
          <a:p>
            <a:r>
              <a:rPr lang="pt-BR" sz="762" dirty="0"/>
              <a:t>10 QUANT TOTAL </a:t>
            </a:r>
          </a:p>
          <a:p>
            <a:pPr marL="174193" indent="-174193">
              <a:buAutoNum type="arabicPlain" startAt="11"/>
            </a:pPr>
            <a:r>
              <a:rPr lang="pt-BR" sz="762" dirty="0"/>
              <a:t>TP ALTURA PALETE</a:t>
            </a:r>
          </a:p>
          <a:p>
            <a:pPr marL="174193" indent="-174193">
              <a:buAutoNum type="arabicPlain" startAt="11"/>
            </a:pPr>
            <a:r>
              <a:rPr lang="pt-BR" sz="762" dirty="0"/>
              <a:t>MODULO</a:t>
            </a:r>
          </a:p>
          <a:p>
            <a:pPr marL="174193" indent="-174193">
              <a:buAutoNum type="arabicPlain" startAt="11"/>
            </a:pPr>
            <a:r>
              <a:rPr lang="pt-BR" sz="762" dirty="0"/>
              <a:t> RUA</a:t>
            </a:r>
          </a:p>
          <a:p>
            <a:pPr marL="174193" indent="-174193">
              <a:buAutoNum type="arabicPlain" startAt="11"/>
            </a:pPr>
            <a:r>
              <a:rPr lang="pt-BR" sz="762" dirty="0"/>
              <a:t> NUMERO</a:t>
            </a:r>
          </a:p>
          <a:p>
            <a:pPr marL="174193" indent="-174193">
              <a:buAutoNum type="arabicPlain" startAt="11"/>
            </a:pPr>
            <a:r>
              <a:rPr lang="pt-BR" sz="762" dirty="0"/>
              <a:t>APARTAMENTO</a:t>
            </a:r>
          </a:p>
          <a:p>
            <a:r>
              <a:rPr lang="pt-BR" sz="762" dirty="0"/>
              <a:t>AS INFORMAÇÕES DO 5 AO 15 É DA LOGISTICA A RESPONSABILIDADE DA LOGISTICA , O NUMERO 1 É SIMBOLICO, NO MOMENTO DOS DADOS LOGISTICOS A LOGISTICA AJUSTA.</a:t>
            </a:r>
          </a:p>
          <a:p>
            <a:r>
              <a:rPr lang="pt-BR" sz="762" dirty="0"/>
              <a:t>16 INFORME EM DISTRIBUIÇÃO( DEC).</a:t>
            </a:r>
          </a:p>
          <a:p>
            <a:r>
              <a:rPr lang="pt-BR" sz="762" dirty="0"/>
              <a:t>17 INFORME O EAN </a:t>
            </a:r>
          </a:p>
          <a:p>
            <a:r>
              <a:rPr lang="pt-BR" sz="762" dirty="0"/>
              <a:t>18 CLIQUE EM SALVAR </a:t>
            </a:r>
          </a:p>
          <a:p>
            <a:r>
              <a:rPr lang="pt-BR" sz="762" dirty="0"/>
              <a:t>19 MARQUE A OPÇÃO EM EXCEÇÕES NO CADASTRO </a:t>
            </a:r>
          </a:p>
          <a:p>
            <a:r>
              <a:rPr lang="pt-BR" sz="762" dirty="0"/>
              <a:t>20 SALVAR NOVAMENTE </a:t>
            </a:r>
          </a:p>
          <a:p>
            <a:endParaRPr lang="pt-BR" sz="762" dirty="0"/>
          </a:p>
          <a:p>
            <a:endParaRPr lang="pt-BR" sz="762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BD8BFB4-BFAE-C449-798A-E6B7BECDA1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601" r="3548" b="59219"/>
          <a:stretch/>
        </p:blipFill>
        <p:spPr>
          <a:xfrm>
            <a:off x="3471904" y="4493613"/>
            <a:ext cx="4907108" cy="26258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1B5871F-ADBF-91DD-CE93-AC189509E6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3" t="47208" r="1401" b="46672"/>
          <a:stretch/>
        </p:blipFill>
        <p:spPr>
          <a:xfrm>
            <a:off x="3482968" y="4815523"/>
            <a:ext cx="4907108" cy="17198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443CB4B-1FE4-8DBE-0A58-5551720861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398" t="66548" r="20000" b="24272"/>
          <a:stretch/>
        </p:blipFill>
        <p:spPr>
          <a:xfrm>
            <a:off x="3471904" y="5060727"/>
            <a:ext cx="4907108" cy="43219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5F736BB-F864-1295-BC91-6529FCF37D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622" t="41926" r="41564" b="39874"/>
          <a:stretch/>
        </p:blipFill>
        <p:spPr>
          <a:xfrm>
            <a:off x="3494032" y="5619186"/>
            <a:ext cx="1328266" cy="85946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1EF0B8F-E201-4B7F-5484-977F10700B7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470" t="57551" r="20584" b="26078"/>
          <a:stretch/>
        </p:blipFill>
        <p:spPr>
          <a:xfrm>
            <a:off x="4903924" y="5662218"/>
            <a:ext cx="3809384" cy="81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3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BC33F7A-4FB0-F77C-5679-BAB1992C4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5" t="4720" r="20466" b="24441"/>
          <a:stretch/>
        </p:blipFill>
        <p:spPr>
          <a:xfrm>
            <a:off x="5670623" y="2564617"/>
            <a:ext cx="3038409" cy="208142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BB169C1-30B5-4775-13D8-6A7A7E8F4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75" t="29537" r="36279" b="26893"/>
          <a:stretch/>
        </p:blipFill>
        <p:spPr>
          <a:xfrm>
            <a:off x="3540485" y="89126"/>
            <a:ext cx="2360574" cy="222006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59EFFF5-0B1F-AEF8-9C12-92747319FC9E}"/>
              </a:ext>
            </a:extLst>
          </p:cNvPr>
          <p:cNvSpPr/>
          <p:nvPr/>
        </p:nvSpPr>
        <p:spPr>
          <a:xfrm>
            <a:off x="5965078" y="1122403"/>
            <a:ext cx="2686437" cy="33176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APÓS SALVAR , APARECERÁ ESSA SEGUNDA TELA, MARQUE ENVIAR PARA O FORÇA DE VENDAS E OK.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6C7B5BD-BBA5-8040-3629-B41499DCB340}"/>
              </a:ext>
            </a:extLst>
          </p:cNvPr>
          <p:cNvSpPr/>
          <p:nvPr/>
        </p:nvSpPr>
        <p:spPr>
          <a:xfrm>
            <a:off x="3482968" y="3071122"/>
            <a:ext cx="2279549" cy="106841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APÓS RETORNAR A TELA PRICNIPAL DA ROTINA 203, CLIQUE EM :</a:t>
            </a:r>
          </a:p>
          <a:p>
            <a:r>
              <a:rPr lang="pt-BR" sz="762" dirty="0"/>
              <a:t>1 AÇÕES</a:t>
            </a:r>
          </a:p>
          <a:p>
            <a:r>
              <a:rPr lang="pt-BR" sz="762" dirty="0"/>
              <a:t>2 MANUTENÇÃO DADOS DO PRODUTO POR FILIAL </a:t>
            </a:r>
          </a:p>
          <a:p>
            <a:r>
              <a:rPr lang="pt-BR" sz="762" dirty="0"/>
              <a:t>ABRIRÁ A ROTINA 238, NELA VOCÊ IRÁ PREENCHER OS CAMPOS DE  COMISSÃO EXTERNA E COMISSÃO REPRESENTANTE.</a:t>
            </a:r>
          </a:p>
          <a:p>
            <a:r>
              <a:rPr lang="pt-BR" sz="762" dirty="0"/>
              <a:t>VEJA NA FIGURA ABAIXO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F615DA1-90E8-1123-1BE8-CDF615518A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77" t="5821" r="20969" b="25270"/>
          <a:stretch/>
        </p:blipFill>
        <p:spPr>
          <a:xfrm>
            <a:off x="3540485" y="4723254"/>
            <a:ext cx="2981693" cy="2024686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BBB37107-79E1-F59F-9A23-58CE87A6E867}"/>
              </a:ext>
            </a:extLst>
          </p:cNvPr>
          <p:cNvCxnSpPr>
            <a:cxnSpLocks/>
          </p:cNvCxnSpPr>
          <p:nvPr/>
        </p:nvCxnSpPr>
        <p:spPr>
          <a:xfrm>
            <a:off x="4512826" y="4073617"/>
            <a:ext cx="205229" cy="61103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714D0ED9-1DC6-5DCC-FF66-F2EF0AF54941}"/>
              </a:ext>
            </a:extLst>
          </p:cNvPr>
          <p:cNvSpPr/>
          <p:nvPr/>
        </p:nvSpPr>
        <p:spPr>
          <a:xfrm>
            <a:off x="6601018" y="5518970"/>
            <a:ext cx="1913557" cy="47504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AGORA TODOS OS SEUS DADOS CADASTRAIS ESTÃO OK. </a:t>
            </a:r>
          </a:p>
          <a:p>
            <a:r>
              <a:rPr lang="pt-BR" sz="762" dirty="0"/>
              <a:t>O PASSO  É ABRIR A ROTINA 574 PARA TRIBUTAR O KIT </a:t>
            </a:r>
          </a:p>
        </p:txBody>
      </p:sp>
    </p:spTree>
    <p:extLst>
      <p:ext uri="{BB962C8B-B14F-4D97-AF65-F5344CB8AC3E}">
        <p14:creationId xmlns:p14="http://schemas.microsoft.com/office/powerpoint/2010/main" val="2653651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3055FFD-BD14-4ADA-0F00-6BC5C0A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70" t="7564" r="21706" b="5020"/>
          <a:stretch/>
        </p:blipFill>
        <p:spPr>
          <a:xfrm>
            <a:off x="3482968" y="0"/>
            <a:ext cx="2698108" cy="236270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35C81C7-DAE1-B4BF-E043-36A4CFFB5540}"/>
              </a:ext>
            </a:extLst>
          </p:cNvPr>
          <p:cNvSpPr/>
          <p:nvPr/>
        </p:nvSpPr>
        <p:spPr>
          <a:xfrm>
            <a:off x="6245895" y="648412"/>
            <a:ext cx="2076488" cy="61961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ROTINA 574 TRIBUTAÇÃO POR ESTADO </a:t>
            </a:r>
          </a:p>
          <a:p>
            <a:r>
              <a:rPr lang="pt-BR" sz="762" dirty="0"/>
              <a:t>1 INFORME A FILIAL </a:t>
            </a:r>
          </a:p>
          <a:p>
            <a:r>
              <a:rPr lang="pt-BR" sz="762" dirty="0"/>
              <a:t>2 UF DESTINO( MA E PI) NESSE CASO.</a:t>
            </a:r>
          </a:p>
          <a:p>
            <a:r>
              <a:rPr lang="pt-BR" sz="762" dirty="0"/>
              <a:t>3 CÓDIGO DO PRODUTO </a:t>
            </a:r>
          </a:p>
          <a:p>
            <a:r>
              <a:rPr lang="pt-BR" sz="762" dirty="0"/>
              <a:t>4 CLIQUE EM INSERIR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94DDCF3-F454-6B12-F957-BEADAFEFA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6" t="7200" r="21550" b="5384"/>
          <a:stretch/>
        </p:blipFill>
        <p:spPr>
          <a:xfrm>
            <a:off x="5889387" y="1438952"/>
            <a:ext cx="2613033" cy="2288208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6C8CF6B-30C8-87B0-C1DC-9DCB0F4FA79F}"/>
              </a:ext>
            </a:extLst>
          </p:cNvPr>
          <p:cNvSpPr/>
          <p:nvPr/>
        </p:nvSpPr>
        <p:spPr>
          <a:xfrm>
            <a:off x="3893923" y="2583055"/>
            <a:ext cx="2076488" cy="29687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APÓS CLICAR EM INSERIR , CLIQUE EM SIM PARA CONFIRMAR A OPERAÇÃO 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E69006D-D597-E4A2-59DA-163146E711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81" t="7201" r="21086" b="6529"/>
          <a:stretch/>
        </p:blipFill>
        <p:spPr>
          <a:xfrm>
            <a:off x="3482968" y="2979934"/>
            <a:ext cx="2949283" cy="253480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662BCCE-E8C6-79BC-FBBF-CBC01FB8D0C0}"/>
              </a:ext>
            </a:extLst>
          </p:cNvPr>
          <p:cNvSpPr/>
          <p:nvPr/>
        </p:nvSpPr>
        <p:spPr>
          <a:xfrm>
            <a:off x="6343124" y="3779192"/>
            <a:ext cx="2090427" cy="50555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APÓS ISSO O PRODUTO IRÁ APARECER, CLIQUE EM </a:t>
            </a:r>
          </a:p>
          <a:p>
            <a:r>
              <a:rPr lang="pt-BR" sz="762" dirty="0"/>
              <a:t>1 SELECIONAR TODOS </a:t>
            </a:r>
          </a:p>
          <a:p>
            <a:r>
              <a:rPr lang="pt-BR" sz="762" dirty="0"/>
              <a:t>2 APLICAR TRIBUTAÇÃO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A83AE8CF-8C54-D013-07C7-A99C11EA18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93" t="8454" r="21473" b="31428"/>
          <a:stretch/>
        </p:blipFill>
        <p:spPr>
          <a:xfrm>
            <a:off x="3482969" y="4802460"/>
            <a:ext cx="2626278" cy="1572937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0E2289C3-86D6-864B-35D5-E118A2F77A5A}"/>
              </a:ext>
            </a:extLst>
          </p:cNvPr>
          <p:cNvSpPr/>
          <p:nvPr/>
        </p:nvSpPr>
        <p:spPr>
          <a:xfrm>
            <a:off x="3446506" y="6290395"/>
            <a:ext cx="2626278" cy="29964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APARECERÁ ESSA TELA, INFORME A FIGURA TRIBUTÁRIO, CONFIRME E CLIQUE EM SIM, PARA CONFIRMAR A OPERAÇÃO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ED3B0FA-81D4-939F-B689-93BC245DEC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403" t="9071" r="21163" b="34610"/>
          <a:stretch/>
        </p:blipFill>
        <p:spPr>
          <a:xfrm>
            <a:off x="6141376" y="4513900"/>
            <a:ext cx="2651919" cy="1487935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54DFF166-CD20-9689-8EDB-970DADE6E1E8}"/>
              </a:ext>
            </a:extLst>
          </p:cNvPr>
          <p:cNvSpPr/>
          <p:nvPr/>
        </p:nvSpPr>
        <p:spPr>
          <a:xfrm>
            <a:off x="6135421" y="5939077"/>
            <a:ext cx="2626278" cy="86903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APÓS CONFIRMAR ESSA TRIBUTAÇÃO, CLIQUE EM APLICAR TRIB/PIS/CONFINS INFOME A FIGURA. DEPOIS CONFIRME E CLIQUE EM SIM. PRONTO SUA TRIBUTAÇÃO FOI VINCULADA AO KIT, REPITA A OPERAÇÃO PARA A OUTRA UNID FED QUE SUA FILIAL VENDE, NO NOSSO CASO PI.</a:t>
            </a:r>
          </a:p>
          <a:p>
            <a:r>
              <a:rPr lang="pt-BR" sz="762" dirty="0"/>
              <a:t>APÓS ISSO REPITA A MESMA OPERAÇÃO MUDANDO APENAS A FILIAL PARA 50 E SEGUINDO A DUAS UNIF FED( MA E PI)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296F436-4061-5056-B073-CC2EDB6C6C7D}"/>
              </a:ext>
            </a:extLst>
          </p:cNvPr>
          <p:cNvSpPr txBox="1"/>
          <p:nvPr/>
        </p:nvSpPr>
        <p:spPr>
          <a:xfrm>
            <a:off x="6837372" y="413224"/>
            <a:ext cx="274434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72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0914F68-54AC-C514-1E13-A8D23AA006E6}"/>
              </a:ext>
            </a:extLst>
          </p:cNvPr>
          <p:cNvSpPr txBox="1"/>
          <p:nvPr/>
        </p:nvSpPr>
        <p:spPr>
          <a:xfrm>
            <a:off x="5295538" y="2362708"/>
            <a:ext cx="274434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72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D4941B1-1249-B8D3-D015-5FF5AFBE546B}"/>
              </a:ext>
            </a:extLst>
          </p:cNvPr>
          <p:cNvSpPr txBox="1"/>
          <p:nvPr/>
        </p:nvSpPr>
        <p:spPr>
          <a:xfrm>
            <a:off x="6837372" y="3511816"/>
            <a:ext cx="274434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72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CF6DC9B-3A26-3FCB-E4D0-BE3C833D7089}"/>
              </a:ext>
            </a:extLst>
          </p:cNvPr>
          <p:cNvSpPr txBox="1"/>
          <p:nvPr/>
        </p:nvSpPr>
        <p:spPr>
          <a:xfrm>
            <a:off x="4304013" y="4587819"/>
            <a:ext cx="274434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72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63DF293-83C0-1F7C-F350-C48115E3FF70}"/>
              </a:ext>
            </a:extLst>
          </p:cNvPr>
          <p:cNvSpPr txBox="1"/>
          <p:nvPr/>
        </p:nvSpPr>
        <p:spPr>
          <a:xfrm>
            <a:off x="7284139" y="4282041"/>
            <a:ext cx="274434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72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04337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BAF8B53-DECE-1AE7-65FF-04812DBE37E9}"/>
              </a:ext>
            </a:extLst>
          </p:cNvPr>
          <p:cNvSpPr/>
          <p:nvPr/>
        </p:nvSpPr>
        <p:spPr>
          <a:xfrm>
            <a:off x="3460138" y="0"/>
            <a:ext cx="5248894" cy="25572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5" dirty="0"/>
              <a:t>GERANDO  O PEDIDO DE COMPRA NA 220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A4B1C6-6204-6924-DF1B-A1F5F694E199}"/>
              </a:ext>
            </a:extLst>
          </p:cNvPr>
          <p:cNvSpPr/>
          <p:nvPr/>
        </p:nvSpPr>
        <p:spPr>
          <a:xfrm>
            <a:off x="3574416" y="479057"/>
            <a:ext cx="2470776" cy="47905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1 ABRA A XML DA NOTA FICAL EM SEU EXCEL</a:t>
            </a:r>
          </a:p>
          <a:p>
            <a:r>
              <a:rPr lang="pt-BR" sz="762" dirty="0"/>
              <a:t>2 ORGANIZE OS DADOS EM EAN-PREÇO-QUANT</a:t>
            </a:r>
          </a:p>
          <a:p>
            <a:r>
              <a:rPr lang="pt-BR" sz="762" dirty="0"/>
              <a:t>3 SALVE O ARQUIVO, ELE SERÁ EXPORTADO PARA 220</a:t>
            </a:r>
          </a:p>
          <a:p>
            <a:r>
              <a:rPr lang="pt-BR" sz="762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AFB376-74B5-8D06-C45C-3C4D0196D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306" b="12033"/>
          <a:stretch/>
        </p:blipFill>
        <p:spPr>
          <a:xfrm>
            <a:off x="6871840" y="255728"/>
            <a:ext cx="1342808" cy="2584674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B2DEFC9-0D44-D90C-FCA1-61AFAA33B748}"/>
              </a:ext>
            </a:extLst>
          </p:cNvPr>
          <p:cNvCxnSpPr>
            <a:cxnSpLocks/>
          </p:cNvCxnSpPr>
          <p:nvPr/>
        </p:nvCxnSpPr>
        <p:spPr>
          <a:xfrm>
            <a:off x="6096000" y="718584"/>
            <a:ext cx="62929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EA261FFF-9900-D41F-9D78-A8E60BFA9A51}"/>
              </a:ext>
            </a:extLst>
          </p:cNvPr>
          <p:cNvSpPr/>
          <p:nvPr/>
        </p:nvSpPr>
        <p:spPr>
          <a:xfrm>
            <a:off x="3590551" y="1032734"/>
            <a:ext cx="3224033" cy="160834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APÓS ISSO ABRA A ROTINA 220 </a:t>
            </a:r>
          </a:p>
          <a:p>
            <a:r>
              <a:rPr lang="pt-BR" sz="762" dirty="0"/>
              <a:t>CLIQUE EM IMPORTAR 1, CLIQUE EM IMPORTAR NOVAMENTE</a:t>
            </a:r>
          </a:p>
          <a:p>
            <a:r>
              <a:rPr lang="pt-BR" sz="762" dirty="0"/>
              <a:t> 2 ABRIRÁ NOVAMENTE UMA TELA, </a:t>
            </a:r>
          </a:p>
          <a:p>
            <a:r>
              <a:rPr lang="pt-BR" sz="762" dirty="0"/>
              <a:t>3 INFORME A FILIAL, O FORNECEDOR , O COMPRADOR , EM PESQUISAR POR ( INFORME PESQUISAR PELO CÓDIGO DE BARRAS NA 203) .</a:t>
            </a:r>
          </a:p>
          <a:p>
            <a:r>
              <a:rPr lang="pt-BR" sz="762" dirty="0"/>
              <a:t>EM PLANILHA ARQUIVO, IMPORTE O ARQUIVO QUE VOCÊ SALVOU ANTERIORMENTE.</a:t>
            </a:r>
          </a:p>
          <a:p>
            <a:r>
              <a:rPr lang="pt-BR" sz="762" dirty="0"/>
              <a:t>SELECIONE E CLIQUE EM CARREGAR , DEPOIS CLIQUE EM PROCESSAR, APÓS ISSO PERGUINTARÁ SE VOCÊ DESEJA GERAR PEDIDO DE COMPRA.</a:t>
            </a:r>
          </a:p>
          <a:p>
            <a:endParaRPr lang="pt-BR" sz="762" dirty="0"/>
          </a:p>
          <a:p>
            <a:endParaRPr lang="pt-BR" sz="762" dirty="0"/>
          </a:p>
          <a:p>
            <a:endParaRPr lang="pt-BR" sz="762" dirty="0"/>
          </a:p>
          <a:p>
            <a:endParaRPr lang="pt-BR" sz="762" dirty="0"/>
          </a:p>
          <a:p>
            <a:r>
              <a:rPr lang="pt-BR" sz="762" dirty="0"/>
              <a:t>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99DF70F-713A-FB95-59CB-15CDD19E99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0" t="8890" r="17917" b="8107"/>
          <a:stretch/>
        </p:blipFill>
        <p:spPr>
          <a:xfrm>
            <a:off x="3574415" y="2480410"/>
            <a:ext cx="2568669" cy="189270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CF03F5E-D381-9CB5-1C1C-D85BD5740963}"/>
              </a:ext>
            </a:extLst>
          </p:cNvPr>
          <p:cNvSpPr txBox="1"/>
          <p:nvPr/>
        </p:nvSpPr>
        <p:spPr>
          <a:xfrm>
            <a:off x="4361237" y="3629212"/>
            <a:ext cx="274434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72" dirty="0"/>
              <a:t>1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F444626-EF4F-17F5-8406-45ED5356FD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33" t="7407" r="18611" b="8107"/>
          <a:stretch/>
        </p:blipFill>
        <p:spPr>
          <a:xfrm>
            <a:off x="6143084" y="2915025"/>
            <a:ext cx="2474501" cy="186404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CE654F1-A1A2-AD36-8675-AFDFAAA8773F}"/>
              </a:ext>
            </a:extLst>
          </p:cNvPr>
          <p:cNvSpPr txBox="1"/>
          <p:nvPr/>
        </p:nvSpPr>
        <p:spPr>
          <a:xfrm>
            <a:off x="6871840" y="3488489"/>
            <a:ext cx="274434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72" dirty="0"/>
              <a:t>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61B659A-ADB0-7230-CD0B-827D3CD987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33" t="8149" r="16805" b="8354"/>
          <a:stretch/>
        </p:blipFill>
        <p:spPr>
          <a:xfrm>
            <a:off x="3574415" y="4516912"/>
            <a:ext cx="2521585" cy="1825044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602B17-B8F9-3C26-77E7-C16E30ABCADB}"/>
              </a:ext>
            </a:extLst>
          </p:cNvPr>
          <p:cNvSpPr txBox="1"/>
          <p:nvPr/>
        </p:nvSpPr>
        <p:spPr>
          <a:xfrm>
            <a:off x="5359685" y="5429434"/>
            <a:ext cx="229897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72" dirty="0"/>
              <a:t>3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51A721D5-0152-C6B5-095E-7049594058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954" t="5427" r="18156" b="12033"/>
          <a:stretch/>
        </p:blipFill>
        <p:spPr>
          <a:xfrm>
            <a:off x="6100570" y="4963328"/>
            <a:ext cx="2608462" cy="1894672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010E4335-17F4-6A28-C8DC-1052B91FC4B5}"/>
              </a:ext>
            </a:extLst>
          </p:cNvPr>
          <p:cNvSpPr txBox="1"/>
          <p:nvPr/>
        </p:nvSpPr>
        <p:spPr>
          <a:xfrm>
            <a:off x="8316266" y="5228565"/>
            <a:ext cx="274434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72" dirty="0"/>
              <a:t>4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08A70AAB-4E2D-89A2-8D6A-A476413473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195" t="38601" r="40777" b="45646"/>
          <a:stretch/>
        </p:blipFill>
        <p:spPr>
          <a:xfrm>
            <a:off x="6814584" y="5710879"/>
            <a:ext cx="994404" cy="4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37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6586B30-6907-D83D-0828-C7CE1340F7E6}"/>
              </a:ext>
            </a:extLst>
          </p:cNvPr>
          <p:cNvSpPr txBox="1"/>
          <p:nvPr/>
        </p:nvSpPr>
        <p:spPr>
          <a:xfrm>
            <a:off x="274919" y="327744"/>
            <a:ext cx="116421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500" dirty="0"/>
              <a:t>RECEBENDO NOVAS MERCADORIAS PARA VENDA</a:t>
            </a:r>
          </a:p>
          <a:p>
            <a:r>
              <a:rPr lang="pt-BR" sz="4500" dirty="0"/>
              <a:t>PROCESSOS A SEREM FEITOS 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4EC41D-6968-0764-2572-7CEAC318F01F}"/>
              </a:ext>
            </a:extLst>
          </p:cNvPr>
          <p:cNvSpPr txBox="1"/>
          <p:nvPr/>
        </p:nvSpPr>
        <p:spPr>
          <a:xfrm>
            <a:off x="397748" y="2101755"/>
            <a:ext cx="6680355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/>
              <a:t>1 O CADASTRO DE FORNECEDOR – ROTINA 202</a:t>
            </a:r>
          </a:p>
          <a:p>
            <a:r>
              <a:rPr lang="pt-BR" sz="2500" dirty="0"/>
              <a:t>2 CADASTRO NCM SE NÃO HOUVER – ROTINA 580</a:t>
            </a:r>
          </a:p>
          <a:p>
            <a:r>
              <a:rPr lang="pt-BR" sz="2500" dirty="0"/>
              <a:t>3 CADASTRO DO PRODUTO – ROTINA 203</a:t>
            </a:r>
          </a:p>
          <a:p>
            <a:r>
              <a:rPr lang="pt-BR" sz="2500" dirty="0"/>
              <a:t>4 CADASTRAR TRIBUTAÇÃO DE ENTRADA</a:t>
            </a:r>
          </a:p>
          <a:p>
            <a:r>
              <a:rPr lang="pt-BR" sz="2500" dirty="0"/>
              <a:t>5 CADASTRAR TRIBUTAÇÃO DE SAÍDA – 514 / 574 </a:t>
            </a:r>
          </a:p>
        </p:txBody>
      </p:sp>
    </p:spTree>
    <p:extLst>
      <p:ext uri="{BB962C8B-B14F-4D97-AF65-F5344CB8AC3E}">
        <p14:creationId xmlns:p14="http://schemas.microsoft.com/office/powerpoint/2010/main" val="51961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0E950D4-2819-ACC2-9C83-10D229537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56" t="5678" r="18471" b="11071"/>
          <a:stretch/>
        </p:blipFill>
        <p:spPr>
          <a:xfrm>
            <a:off x="3482969" y="0"/>
            <a:ext cx="2860107" cy="210909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DD94C52-54D5-56EC-F990-8E07566FA099}"/>
              </a:ext>
            </a:extLst>
          </p:cNvPr>
          <p:cNvSpPr/>
          <p:nvPr/>
        </p:nvSpPr>
        <p:spPr>
          <a:xfrm>
            <a:off x="3482969" y="2049299"/>
            <a:ext cx="2860107" cy="51328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62" dirty="0"/>
              <a:t>APÓS GERAR O PEDIDO DE COMPRA, TODOS OS PEDIDOS SERÃO CARREGADOS, OBSERVE QUE O PEDIDO 13298 FOI GERADO. DEPOIS CLIQUE EM FECHAR.</a:t>
            </a:r>
          </a:p>
          <a:p>
            <a:endParaRPr lang="pt-BR" sz="762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CF86BC0-DCBD-5093-427F-54AF8C0C52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17" t="5991" r="17917" b="10264"/>
          <a:stretch/>
        </p:blipFill>
        <p:spPr>
          <a:xfrm>
            <a:off x="6343076" y="196846"/>
            <a:ext cx="2372898" cy="174115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B76C6E2-3819-02AD-C2C9-FDF29C2A30F5}"/>
              </a:ext>
            </a:extLst>
          </p:cNvPr>
          <p:cNvSpPr/>
          <p:nvPr/>
        </p:nvSpPr>
        <p:spPr>
          <a:xfrm>
            <a:off x="6400249" y="1937998"/>
            <a:ext cx="2315726" cy="51328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just"/>
            <a:r>
              <a:rPr lang="pt-BR" sz="762" dirty="0"/>
              <a:t>PESQUISE NOVAMENTE O PEDIDO QUE VC GEROU DE DÊ DUPLO CLIQUE NELE , APÓS ABERTO, VÁ ATÉ A ABA ITENS .</a:t>
            </a:r>
          </a:p>
          <a:p>
            <a:endParaRPr lang="pt-BR" sz="762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40B63BB-9D84-AD72-25E0-8397B22649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-416" b="5398"/>
          <a:stretch/>
        </p:blipFill>
        <p:spPr>
          <a:xfrm>
            <a:off x="3482968" y="2673885"/>
            <a:ext cx="5247840" cy="2779616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981BE1AB-7D32-534C-96D9-D02B4563482F}"/>
              </a:ext>
            </a:extLst>
          </p:cNvPr>
          <p:cNvCxnSpPr>
            <a:cxnSpLocks/>
          </p:cNvCxnSpPr>
          <p:nvPr/>
        </p:nvCxnSpPr>
        <p:spPr>
          <a:xfrm flipH="1">
            <a:off x="5961719" y="4749792"/>
            <a:ext cx="290337" cy="3383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EFF7BD9B-211E-6AA0-46D1-94DE1455E299}"/>
              </a:ext>
            </a:extLst>
          </p:cNvPr>
          <p:cNvCxnSpPr>
            <a:cxnSpLocks/>
          </p:cNvCxnSpPr>
          <p:nvPr/>
        </p:nvCxnSpPr>
        <p:spPr>
          <a:xfrm flipH="1">
            <a:off x="3755158" y="4749792"/>
            <a:ext cx="290337" cy="3383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A593AA15-F134-5697-9AD7-DAFD4E8185C7}"/>
              </a:ext>
            </a:extLst>
          </p:cNvPr>
          <p:cNvCxnSpPr>
            <a:cxnSpLocks/>
          </p:cNvCxnSpPr>
          <p:nvPr/>
        </p:nvCxnSpPr>
        <p:spPr>
          <a:xfrm>
            <a:off x="5540730" y="3482834"/>
            <a:ext cx="0" cy="365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DB3E56F8-8107-0326-9965-68D60AF9ECB4}"/>
              </a:ext>
            </a:extLst>
          </p:cNvPr>
          <p:cNvCxnSpPr>
            <a:cxnSpLocks/>
          </p:cNvCxnSpPr>
          <p:nvPr/>
        </p:nvCxnSpPr>
        <p:spPr>
          <a:xfrm>
            <a:off x="3609990" y="3482834"/>
            <a:ext cx="0" cy="3775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B8C3213-87FA-0B21-0701-D3D08DAA48C0}"/>
              </a:ext>
            </a:extLst>
          </p:cNvPr>
          <p:cNvSpPr txBox="1"/>
          <p:nvPr/>
        </p:nvSpPr>
        <p:spPr>
          <a:xfrm>
            <a:off x="3482968" y="5447099"/>
            <a:ext cx="3462266" cy="56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62" dirty="0">
                <a:solidFill>
                  <a:srgbClr val="FF0000"/>
                </a:solidFill>
              </a:rPr>
              <a:t>OBSERVE QUE O VALOR TOTAL DO PRODUTO NÃO ESTÁ CORRETO( VALOR TOTAL)</a:t>
            </a:r>
          </a:p>
          <a:p>
            <a:r>
              <a:rPr lang="pt-BR" sz="762" dirty="0">
                <a:solidFill>
                  <a:srgbClr val="FF0000"/>
                </a:solidFill>
              </a:rPr>
              <a:t>MAS QUE O VALOR TOTAL DA NOTA ESTÁ CORRETO( PREÇO DE COMPRA).</a:t>
            </a:r>
          </a:p>
          <a:p>
            <a:r>
              <a:rPr lang="pt-BR" sz="762" dirty="0">
                <a:solidFill>
                  <a:srgbClr val="FF0000"/>
                </a:solidFill>
              </a:rPr>
              <a:t>ESSES DADOS DEVEM ESTAR CORRETOS, PARA ISSO DEVE-SE APLICAR A FORMULA DE CALCULO DE DESCONTO %DESC.1.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884F778-38D8-F393-17DE-AA78DFAE0A3D}"/>
              </a:ext>
            </a:extLst>
          </p:cNvPr>
          <p:cNvSpPr txBox="1"/>
          <p:nvPr/>
        </p:nvSpPr>
        <p:spPr>
          <a:xfrm>
            <a:off x="3755158" y="5952011"/>
            <a:ext cx="2888932" cy="20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62" dirty="0"/>
              <a:t>A FÓRMULA É VALOR TOTAL DE PRODUTOS-VALOR TOTAL DA NOTA</a:t>
            </a: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68FA9047-B9A3-3907-2049-C2FF8EE3593D}"/>
              </a:ext>
            </a:extLst>
          </p:cNvPr>
          <p:cNvCxnSpPr>
            <a:cxnSpLocks/>
          </p:cNvCxnSpPr>
          <p:nvPr/>
        </p:nvCxnSpPr>
        <p:spPr>
          <a:xfrm flipV="1">
            <a:off x="3900327" y="6127227"/>
            <a:ext cx="2351729" cy="12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90FFF54-3942-3ED9-502D-8443807A64E8}"/>
              </a:ext>
            </a:extLst>
          </p:cNvPr>
          <p:cNvSpPr txBox="1"/>
          <p:nvPr/>
        </p:nvSpPr>
        <p:spPr>
          <a:xfrm>
            <a:off x="4431700" y="6121763"/>
            <a:ext cx="1337226" cy="20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62" dirty="0"/>
              <a:t>VALOR TOTAL DE PRODUTOS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6BF1D59-99F0-93F1-368E-6D52BA02D0DB}"/>
              </a:ext>
            </a:extLst>
          </p:cNvPr>
          <p:cNvSpPr txBox="1"/>
          <p:nvPr/>
        </p:nvSpPr>
        <p:spPr>
          <a:xfrm>
            <a:off x="6567878" y="6001757"/>
            <a:ext cx="235962" cy="20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62" dirty="0"/>
              <a:t>X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4FDDF82-7241-9441-AD06-ED0862DC1B0A}"/>
              </a:ext>
            </a:extLst>
          </p:cNvPr>
          <p:cNvSpPr txBox="1"/>
          <p:nvPr/>
        </p:nvSpPr>
        <p:spPr>
          <a:xfrm>
            <a:off x="6733670" y="5988971"/>
            <a:ext cx="1313180" cy="20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62" dirty="0"/>
              <a:t>100 = VALOR DO DESCONTO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BA83B58-CC39-D7A9-7DAB-2A5303EA52F4}"/>
              </a:ext>
            </a:extLst>
          </p:cNvPr>
          <p:cNvSpPr txBox="1"/>
          <p:nvPr/>
        </p:nvSpPr>
        <p:spPr>
          <a:xfrm>
            <a:off x="3755158" y="6314856"/>
            <a:ext cx="1785572" cy="51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72" dirty="0"/>
              <a:t>EX: 6.973,20-4.888,80 </a:t>
            </a:r>
          </a:p>
          <a:p>
            <a:r>
              <a:rPr lang="pt-BR" sz="1372" dirty="0"/>
              <a:t>               6.973,20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E66988BE-4B03-F2FD-F0A5-191374766380}"/>
              </a:ext>
            </a:extLst>
          </p:cNvPr>
          <p:cNvCxnSpPr/>
          <p:nvPr/>
        </p:nvCxnSpPr>
        <p:spPr>
          <a:xfrm>
            <a:off x="4045496" y="6568379"/>
            <a:ext cx="13391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1D6C55F-183F-A136-467A-DA1287FD5AA0}"/>
              </a:ext>
            </a:extLst>
          </p:cNvPr>
          <p:cNvSpPr txBox="1"/>
          <p:nvPr/>
        </p:nvSpPr>
        <p:spPr>
          <a:xfrm>
            <a:off x="5412637" y="6444619"/>
            <a:ext cx="1617751" cy="20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62" dirty="0"/>
              <a:t>O RESULTADO MULTIPLICA POR 100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78D734A-AD35-29EB-2133-18B72E599EF0}"/>
              </a:ext>
            </a:extLst>
          </p:cNvPr>
          <p:cNvSpPr txBox="1"/>
          <p:nvPr/>
        </p:nvSpPr>
        <p:spPr>
          <a:xfrm>
            <a:off x="7004960" y="6309392"/>
            <a:ext cx="1683954" cy="83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43" dirty="0"/>
              <a:t>NESSE CASO O NOSSO RESULTADO FOI 29,8915%</a:t>
            </a:r>
          </a:p>
          <a:p>
            <a:endParaRPr lang="pt-BR" sz="1372" dirty="0"/>
          </a:p>
        </p:txBody>
      </p:sp>
    </p:spTree>
    <p:extLst>
      <p:ext uri="{BB962C8B-B14F-4D97-AF65-F5344CB8AC3E}">
        <p14:creationId xmlns:p14="http://schemas.microsoft.com/office/powerpoint/2010/main" val="3127044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510F539-DF20-28C9-4AAD-B165A8B54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92"/>
          <a:stretch/>
        </p:blipFill>
        <p:spPr>
          <a:xfrm>
            <a:off x="3482968" y="0"/>
            <a:ext cx="5226065" cy="2794493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5D38BA0-3C35-6B0D-E440-DC1E4D5C9693}"/>
              </a:ext>
            </a:extLst>
          </p:cNvPr>
          <p:cNvCxnSpPr>
            <a:cxnSpLocks/>
          </p:cNvCxnSpPr>
          <p:nvPr/>
        </p:nvCxnSpPr>
        <p:spPr>
          <a:xfrm>
            <a:off x="5529843" y="921820"/>
            <a:ext cx="0" cy="2613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598E4E2D-5F49-B23E-2E8A-774020D83093}"/>
              </a:ext>
            </a:extLst>
          </p:cNvPr>
          <p:cNvCxnSpPr>
            <a:cxnSpLocks/>
          </p:cNvCxnSpPr>
          <p:nvPr/>
        </p:nvCxnSpPr>
        <p:spPr>
          <a:xfrm>
            <a:off x="5958090" y="2133976"/>
            <a:ext cx="0" cy="2613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F05B5205-4C5B-9F2C-FBA3-4F98D0ED5A8A}"/>
              </a:ext>
            </a:extLst>
          </p:cNvPr>
          <p:cNvCxnSpPr>
            <a:cxnSpLocks/>
          </p:cNvCxnSpPr>
          <p:nvPr/>
        </p:nvCxnSpPr>
        <p:spPr>
          <a:xfrm>
            <a:off x="3707979" y="2133976"/>
            <a:ext cx="0" cy="2613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BF4C84A-4B35-2140-E888-C79C9A306D7D}"/>
              </a:ext>
            </a:extLst>
          </p:cNvPr>
          <p:cNvSpPr txBox="1"/>
          <p:nvPr/>
        </p:nvSpPr>
        <p:spPr>
          <a:xfrm>
            <a:off x="3482968" y="2825318"/>
            <a:ext cx="4231660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62" dirty="0">
                <a:solidFill>
                  <a:srgbClr val="FF0000"/>
                </a:solidFill>
              </a:rPr>
              <a:t>APÓS INCLUIR O DESCONTO, VOCÊ VAI PERCEBER QUE O VALOR TOTAL AGORA ESTÁ CORRETO</a:t>
            </a:r>
          </a:p>
          <a:p>
            <a:r>
              <a:rPr lang="pt-BR" sz="762" dirty="0">
                <a:solidFill>
                  <a:srgbClr val="FF0000"/>
                </a:solidFill>
              </a:rPr>
              <a:t>QUE NA SUA NOTA FISCAL REFERE-SE AO VALOR TOTAL DA NOTA</a:t>
            </a:r>
            <a:r>
              <a:rPr lang="pt-BR" sz="762" dirty="0"/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71752C4-298E-68F9-97CC-5B6EFD38F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92"/>
          <a:stretch/>
        </p:blipFill>
        <p:spPr>
          <a:xfrm>
            <a:off x="3482968" y="3132009"/>
            <a:ext cx="5226065" cy="2794493"/>
          </a:xfrm>
          <a:prstGeom prst="rect">
            <a:avLst/>
          </a:prstGeom>
        </p:spPr>
      </p:pic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47F204CD-8088-A2B8-E7B2-CFDD41A5457A}"/>
              </a:ext>
            </a:extLst>
          </p:cNvPr>
          <p:cNvCxnSpPr/>
          <p:nvPr/>
        </p:nvCxnSpPr>
        <p:spPr>
          <a:xfrm>
            <a:off x="6096000" y="4006650"/>
            <a:ext cx="0" cy="1959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797FE52-938B-2C9E-C88A-7C72B18CDC50}"/>
              </a:ext>
            </a:extLst>
          </p:cNvPr>
          <p:cNvSpPr txBox="1"/>
          <p:nvPr/>
        </p:nvSpPr>
        <p:spPr>
          <a:xfrm>
            <a:off x="3482972" y="5926502"/>
            <a:ext cx="5226061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62" dirty="0">
                <a:solidFill>
                  <a:srgbClr val="FF0000"/>
                </a:solidFill>
              </a:rPr>
              <a:t>SELECIONE AGORA, A COLUNA DESCONTO FINANCEIRO, E COLOQUE A PORCENTAGEM DE ACORDO FEITO NO ATO DA COMPRA, ESSA PORCENTAGEM GARANTE UM DESCONTO NO ATO DO PAGAMENTO DO BOLETO.</a:t>
            </a:r>
            <a:endParaRPr lang="pt-BR" sz="762" dirty="0"/>
          </a:p>
        </p:txBody>
      </p:sp>
    </p:spTree>
    <p:extLst>
      <p:ext uri="{BB962C8B-B14F-4D97-AF65-F5344CB8AC3E}">
        <p14:creationId xmlns:p14="http://schemas.microsoft.com/office/powerpoint/2010/main" val="3027547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57DA2F4-FFF0-AA2C-6911-8B59C5857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98"/>
          <a:stretch/>
        </p:blipFill>
        <p:spPr>
          <a:xfrm>
            <a:off x="3482968" y="0"/>
            <a:ext cx="5226065" cy="280901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5E207D3-E8EF-14A0-E7E8-038274609A24}"/>
              </a:ext>
            </a:extLst>
          </p:cNvPr>
          <p:cNvSpPr txBox="1"/>
          <p:nvPr/>
        </p:nvSpPr>
        <p:spPr>
          <a:xfrm>
            <a:off x="4920136" y="1328291"/>
            <a:ext cx="3498073" cy="561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62" dirty="0">
                <a:solidFill>
                  <a:srgbClr val="FF0000"/>
                </a:solidFill>
              </a:rPr>
              <a:t>ABRA AGORA ABA PARCELAS, E INFORME AS PARCELAS, ISSO QUER DIZER: PRAZO </a:t>
            </a:r>
          </a:p>
          <a:p>
            <a:r>
              <a:rPr lang="pt-BR" sz="762" dirty="0">
                <a:solidFill>
                  <a:srgbClr val="FF0000"/>
                </a:solidFill>
              </a:rPr>
              <a:t>CONCEDIDO A NÓS PARA PAGAR O BOLETO, NELA SE REFERE A DIAS E O VALOR DA </a:t>
            </a:r>
          </a:p>
          <a:p>
            <a:r>
              <a:rPr lang="pt-BR" sz="762" dirty="0">
                <a:solidFill>
                  <a:srgbClr val="FF0000"/>
                </a:solidFill>
              </a:rPr>
              <a:t>PARCELA.</a:t>
            </a:r>
          </a:p>
          <a:p>
            <a:endParaRPr lang="pt-BR" sz="762" dirty="0">
              <a:solidFill>
                <a:srgbClr val="FF000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6938E5-6295-AF28-BD80-C211349D2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98"/>
          <a:stretch/>
        </p:blipFill>
        <p:spPr>
          <a:xfrm>
            <a:off x="3482968" y="2946920"/>
            <a:ext cx="5226065" cy="280901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2F87E85-07A6-D5D6-E1FF-DBBFFE196214}"/>
              </a:ext>
            </a:extLst>
          </p:cNvPr>
          <p:cNvSpPr txBox="1"/>
          <p:nvPr/>
        </p:nvSpPr>
        <p:spPr>
          <a:xfrm>
            <a:off x="4840293" y="4086492"/>
            <a:ext cx="3868739" cy="79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62" dirty="0">
                <a:solidFill>
                  <a:srgbClr val="FF0000"/>
                </a:solidFill>
              </a:rPr>
              <a:t>INFORME EM FATURAMENTO, DA DATA DE FATURAMENTO</a:t>
            </a:r>
          </a:p>
          <a:p>
            <a:r>
              <a:rPr lang="pt-BR" sz="762" dirty="0">
                <a:solidFill>
                  <a:srgbClr val="FF0000"/>
                </a:solidFill>
              </a:rPr>
              <a:t>DA NOTA E EM PARCELAMENTO, VOCÊ PODE EDITAR A FIGURA NA </a:t>
            </a:r>
          </a:p>
          <a:p>
            <a:r>
              <a:rPr lang="pt-BR" sz="762" dirty="0">
                <a:solidFill>
                  <a:srgbClr val="FF0000"/>
                </a:solidFill>
              </a:rPr>
              <a:t>256, DE ACORDO COM OS DIAS PARA VENCER O SEU BOLETO, NESSE CASO A FIGURA É 99 E OS DIAS PARA </a:t>
            </a:r>
          </a:p>
          <a:p>
            <a:r>
              <a:rPr lang="pt-BR" sz="762" dirty="0">
                <a:solidFill>
                  <a:srgbClr val="FF0000"/>
                </a:solidFill>
              </a:rPr>
              <a:t>VENCER O BOLETO SÃO 183.</a:t>
            </a:r>
          </a:p>
          <a:p>
            <a:r>
              <a:rPr lang="pt-BR" sz="762" dirty="0">
                <a:solidFill>
                  <a:srgbClr val="FF0000"/>
                </a:solidFill>
              </a:rPr>
              <a:t>APÓS TODOS OS DADOS CONFIRMADOS, CLIQUE EM GRAVAR E DEPOIS CONFIRME COM SIM.</a:t>
            </a:r>
          </a:p>
        </p:txBody>
      </p:sp>
    </p:spTree>
    <p:extLst>
      <p:ext uri="{BB962C8B-B14F-4D97-AF65-F5344CB8AC3E}">
        <p14:creationId xmlns:p14="http://schemas.microsoft.com/office/powerpoint/2010/main" val="2069267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34BE6-8FA6-DA3F-9897-67600500F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i="0" dirty="0">
                <a:solidFill>
                  <a:srgbClr val="494440"/>
                </a:solidFill>
                <a:effectLst/>
                <a:latin typeface="Lato" panose="020F0502020204030203" pitchFamily="34" charset="0"/>
              </a:rPr>
              <a:t>WINT - Como funciona o processo de verbas e bonificação no </a:t>
            </a:r>
            <a:r>
              <a:rPr lang="pt-BR" b="1" i="0" dirty="0" err="1">
                <a:solidFill>
                  <a:srgbClr val="494440"/>
                </a:solidFill>
                <a:effectLst/>
                <a:latin typeface="Lato" panose="020F0502020204030203" pitchFamily="34" charset="0"/>
              </a:rPr>
              <a:t>WinThor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3FEE6B-ED83-273D-8044-F55A2E34F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1.</a:t>
            </a:r>
            <a:r>
              <a:rPr lang="pt-BR" b="0" i="0" u="none" strike="noStrike" dirty="0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2"/>
              </a:rPr>
              <a:t> O que é uma verba e para que serve?;</a:t>
            </a:r>
            <a:endParaRPr lang="pt-BR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2. </a:t>
            </a:r>
            <a:r>
              <a:rPr lang="pt-BR" b="0" i="0" u="none" strike="noStrike" dirty="0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3"/>
              </a:rPr>
              <a:t>Como a verba trabalha no sistema?;</a:t>
            </a:r>
            <a:endParaRPr lang="pt-BR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3. </a:t>
            </a:r>
            <a:r>
              <a:rPr lang="pt-BR" b="0" i="0" u="none" strike="noStrike" dirty="0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4"/>
              </a:rPr>
              <a:t>Quais são as formas de inclusão de uma verba?;</a:t>
            </a:r>
            <a:endParaRPr lang="pt-BR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4. </a:t>
            </a:r>
            <a:r>
              <a:rPr lang="pt-BR" b="0" i="0" u="none" strike="noStrike" dirty="0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5"/>
              </a:rPr>
              <a:t>O que é aplicação de verba?;</a:t>
            </a:r>
            <a:endParaRPr lang="pt-BR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5. </a:t>
            </a:r>
            <a:r>
              <a:rPr lang="pt-BR" b="0" i="0" u="none" strike="noStrike" dirty="0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6"/>
              </a:rPr>
              <a:t>O que é recebimento da verba?</a:t>
            </a:r>
            <a:endParaRPr lang="pt-BR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6. </a:t>
            </a:r>
            <a:r>
              <a:rPr lang="pt-BR" b="0" i="0" u="none" strike="noStrike" dirty="0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7"/>
              </a:rPr>
              <a:t>Quais são o tipos de Verbas disponíveis na rotina </a:t>
            </a:r>
            <a:r>
              <a:rPr lang="pt-BR" b="1" i="0" u="none" strike="noStrike" dirty="0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7"/>
              </a:rPr>
              <a:t>1801 - Incluir Verba/</a:t>
            </a:r>
            <a:r>
              <a:rPr lang="pt-BR" b="1" i="0" u="none" strike="noStrike" dirty="0" err="1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7"/>
              </a:rPr>
              <a:t>Bonif.Fornecedor</a:t>
            </a:r>
            <a:r>
              <a:rPr lang="pt-BR" b="1" i="0" u="none" strike="noStrike" dirty="0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7"/>
              </a:rPr>
              <a:t>?;</a:t>
            </a:r>
            <a:endParaRPr lang="pt-BR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algn="l"/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7. </a:t>
            </a:r>
            <a:r>
              <a:rPr lang="pt-BR" b="0" i="0" u="none" strike="noStrike" dirty="0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8"/>
              </a:rPr>
              <a:t>Quais as formas de pagamento de uma verba?;</a:t>
            </a:r>
            <a:endParaRPr lang="pt-BR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8. </a:t>
            </a:r>
            <a:r>
              <a:rPr lang="pt-BR" b="0" i="0" u="none" strike="noStrike" dirty="0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9"/>
              </a:rPr>
              <a:t>Como é efetuada a rebaixa de custo de uma verba no </a:t>
            </a:r>
            <a:r>
              <a:rPr lang="pt-BR" b="0" i="0" u="none" strike="noStrike" dirty="0" err="1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9"/>
              </a:rPr>
              <a:t>Winthor</a:t>
            </a:r>
            <a:r>
              <a:rPr lang="pt-BR" b="0" i="0" u="none" strike="noStrike" dirty="0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9"/>
              </a:rPr>
              <a:t>?;</a:t>
            </a:r>
            <a:endParaRPr lang="pt-BR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9. </a:t>
            </a:r>
            <a:r>
              <a:rPr lang="pt-BR" b="0" i="0" u="none" strike="noStrike" dirty="0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10"/>
              </a:rPr>
              <a:t>Como funciona a diferença de preço das verbas no </a:t>
            </a:r>
            <a:r>
              <a:rPr lang="pt-BR" b="0" i="0" u="none" strike="noStrike" dirty="0" err="1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10"/>
              </a:rPr>
              <a:t>Winthor</a:t>
            </a:r>
            <a:r>
              <a:rPr lang="pt-BR" b="0" i="0" u="none" strike="noStrike" dirty="0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10"/>
              </a:rPr>
              <a:t>?;</a:t>
            </a:r>
            <a:endParaRPr lang="pt-BR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10. </a:t>
            </a:r>
            <a:r>
              <a:rPr lang="pt-BR" b="0" i="0" u="none" strike="noStrike" dirty="0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11"/>
              </a:rPr>
              <a:t>Como funcionam as verbas criadas por avaria na rotina 1182- Gestão de Avarias?;</a:t>
            </a:r>
            <a:endParaRPr lang="pt-BR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11. </a:t>
            </a:r>
            <a:r>
              <a:rPr lang="pt-BR" b="0" i="0" u="none" strike="noStrike" dirty="0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12"/>
              </a:rPr>
              <a:t>O que é verba de Fundo de Reserva?;</a:t>
            </a:r>
            <a:endParaRPr lang="pt-BR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12.</a:t>
            </a:r>
            <a:r>
              <a:rPr lang="pt-BR" b="0" i="0" u="none" strike="noStrike" dirty="0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13"/>
              </a:rPr>
              <a:t> Como utilizar o Fundo de Reserva?;</a:t>
            </a:r>
            <a:endParaRPr lang="pt-BR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13.</a:t>
            </a:r>
            <a:r>
              <a:rPr lang="pt-BR" b="0" i="0" u="none" strike="noStrike" dirty="0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14"/>
              </a:rPr>
              <a:t> Como funciona a Rebaixa de CMV?.</a:t>
            </a: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 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3152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C47B0-AB23-4B79-D594-C8605504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i="0" dirty="0">
                <a:solidFill>
                  <a:srgbClr val="494440"/>
                </a:solidFill>
                <a:effectLst/>
                <a:latin typeface="Lato" panose="020F0502020204030203" pitchFamily="34" charset="0"/>
              </a:rPr>
              <a:t>WINT - O que é uma verba e para que serve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7751DF-E22C-69CA-9F1F-BA8458B6E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Verba é uma moeda dentro do sistema e pode ser utilizada para: rebaixa de custo, desconto em duplicada, ou despesas diversas.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7921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3B0F8-7D5C-34DF-BCA3-7F14F5B3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i="0" dirty="0">
                <a:solidFill>
                  <a:srgbClr val="494440"/>
                </a:solidFill>
                <a:effectLst/>
                <a:latin typeface="Lato" panose="020F0502020204030203" pitchFamily="34" charset="0"/>
              </a:rPr>
              <a:t>WINT - Como a verba trabalha no sistema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C1E75A-1F56-FEA0-D667-3D36EA375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179848" cy="4351338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A verba trabalha com Crédito e Débito, conforme segue, onde um anula o valor do outro: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Crédito:</a:t>
            </a: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 é o recebimento da verba, ou seja, é o valor positivo encontrado.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Débito:</a:t>
            </a: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 é o valor cujo fornecedor deve enviar à empresa, ou seja, é o valor negativo.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Esta movimentação pode ser visualizada seguindo os passos a baixo.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1. Acesse a rotina </a:t>
            </a: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1809</a:t>
            </a: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 - </a:t>
            </a: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Relação de verbas por fornecedor;</a:t>
            </a:r>
            <a:b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2. Clique na aba </a:t>
            </a: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Opções;</a:t>
            </a:r>
            <a:b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3. Marque a opção </a:t>
            </a: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Exibir informações crédito / debito verbas;</a:t>
            </a:r>
            <a:b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4. Clique </a:t>
            </a: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Imprimir</a:t>
            </a: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.</a:t>
            </a:r>
          </a:p>
          <a:p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FD7EBF-2051-545D-82CD-0DB3937FF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280" y="1825625"/>
            <a:ext cx="6694318" cy="425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769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E63B8A-67D5-55A9-80B8-A26BEE0B4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i="0" dirty="0">
                <a:solidFill>
                  <a:srgbClr val="494440"/>
                </a:solidFill>
                <a:effectLst/>
                <a:latin typeface="Lato" panose="020F0502020204030203" pitchFamily="34" charset="0"/>
              </a:rPr>
              <a:t>WINT - Quais são as formas de inclusão de uma verba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75E671-2DF9-5B5F-8320-F7F646D7F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Uma verba pode ser incluídas pelas seguintes rotinas: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1. </a:t>
            </a:r>
            <a:r>
              <a:rPr lang="pt-BR" b="0" i="0" u="none" strike="noStrike" dirty="0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2"/>
              </a:rPr>
              <a:t>Como funciona a rotina </a:t>
            </a:r>
            <a:r>
              <a:rPr lang="pt-BR" b="1" i="0" u="none" strike="noStrike" dirty="0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2"/>
              </a:rPr>
              <a:t>1801 - Incluir Verba/</a:t>
            </a:r>
            <a:r>
              <a:rPr lang="pt-BR" b="1" i="0" u="none" strike="noStrike" dirty="0" err="1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2"/>
              </a:rPr>
              <a:t>Bonif</a:t>
            </a:r>
            <a:r>
              <a:rPr lang="pt-BR" b="1" i="0" u="none" strike="noStrike" dirty="0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2"/>
              </a:rPr>
              <a:t>. Fornecedor</a:t>
            </a:r>
            <a:r>
              <a:rPr lang="pt-BR" b="0" i="0" u="none" strike="noStrike" dirty="0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2"/>
              </a:rPr>
              <a:t>;</a:t>
            </a:r>
            <a:endParaRPr lang="pt-BR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2. </a:t>
            </a:r>
            <a:r>
              <a:rPr lang="pt-BR" b="0" i="0" u="none" strike="noStrike" dirty="0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3"/>
              </a:rPr>
              <a:t>Como fazer um pedido normal com item bonificado na rotina </a:t>
            </a:r>
            <a:r>
              <a:rPr lang="pt-BR" b="1" i="0" u="none" strike="noStrike" dirty="0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3"/>
              </a:rPr>
              <a:t>220 - Digitar Pedido de Compra</a:t>
            </a: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;</a:t>
            </a:r>
            <a:endParaRPr lang="pt-BR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3. </a:t>
            </a:r>
            <a:r>
              <a:rPr lang="pt-BR" b="0" i="0" u="none" strike="noStrike" dirty="0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4"/>
              </a:rPr>
              <a:t>Qual a diferença entre os tipos de Financeiro da rotina</a:t>
            </a: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pt-BR" b="1" i="0" u="none" strike="noStrike" dirty="0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4"/>
              </a:rPr>
              <a:t>1302 - Devolução a fornecedor</a:t>
            </a: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;</a:t>
            </a:r>
            <a:endParaRPr lang="pt-BR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4. </a:t>
            </a:r>
            <a:r>
              <a:rPr lang="pt-BR" b="0" i="0" u="none" strike="noStrike" dirty="0">
                <a:solidFill>
                  <a:srgbClr val="337AB7"/>
                </a:solidFill>
                <a:effectLst/>
                <a:latin typeface="Lato" panose="020F0502020204030203" pitchFamily="34" charset="0"/>
                <a:hlinkClick r:id="rId5"/>
              </a:rPr>
              <a:t>O que fazer para gerar crédito/débito por diferença de preço na entrada.</a:t>
            </a:r>
            <a:endParaRPr lang="pt-BR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221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C09500-86C3-B7C2-99D9-4A8087181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0" dirty="0">
                <a:solidFill>
                  <a:srgbClr val="494440"/>
                </a:solidFill>
                <a:effectLst/>
                <a:latin typeface="Lato" panose="020F0502020204030203" pitchFamily="34" charset="0"/>
              </a:rPr>
              <a:t>WINT - O que é aplicação da verba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A8A8B0-76F3-4558-8A4F-B5B481B56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A aplicação da verba, é como ela será é utilizada no sistema, ou seja, rebaixa de custo de produto ou rebaixa de CMV por exemplo.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753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F0AD7-730F-66DA-E54A-FB29650EF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0" dirty="0">
                <a:solidFill>
                  <a:srgbClr val="494440"/>
                </a:solidFill>
                <a:effectLst/>
                <a:latin typeface="Lato" panose="020F0502020204030203" pitchFamily="34" charset="0"/>
              </a:rPr>
              <a:t>WINT - Como funciona a rotina 1801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6307EA-5C74-C1C0-6F15-5DC38CEC1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68814"/>
            <a:ext cx="4893527" cy="5299615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Para utilizar a rotina </a:t>
            </a: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1801 - Incluir Verba/</a:t>
            </a:r>
            <a:r>
              <a:rPr lang="pt-BR" b="1" i="0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Bonif</a:t>
            </a: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. Fornecedor</a:t>
            </a: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, siga os passos abaixo:</a:t>
            </a:r>
            <a:b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1. Acesse a rotina </a:t>
            </a: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1801</a:t>
            </a: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 e clique o botão </a:t>
            </a: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Incluir</a:t>
            </a: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;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2. Selecione o</a:t>
            </a: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 Tipo de Verba</a:t>
            </a: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 e informe os campos </a:t>
            </a: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Fornecedor </a:t>
            </a: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e </a:t>
            </a: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Filial</a:t>
            </a: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;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3. Preencha os campos </a:t>
            </a:r>
            <a:r>
              <a:rPr lang="pt-BR" b="1" i="0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Dt</a:t>
            </a: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. Vencimento </a:t>
            </a: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e </a:t>
            </a: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Valor Verba</a:t>
            </a: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;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4. Selecione a </a:t>
            </a: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Forma de Pagamento</a:t>
            </a: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; e preencha o </a:t>
            </a: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Histórico</a:t>
            </a: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;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5. Clique </a:t>
            </a: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Confirmar</a:t>
            </a: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. Será apresentada a mensagem: </a:t>
            </a: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Verba Incluída com Sucesso</a:t>
            </a: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. </a:t>
            </a: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Deseja Emitir Contrato?</a:t>
            </a: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. Se clicar o botão </a:t>
            </a: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Sim</a:t>
            </a: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, será apresentado um relatório e, efetuada a impressão.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Pronto! O processo de inclusão será concluído.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A caixa </a:t>
            </a: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Utilizar esta verba na conta</a:t>
            </a: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, será habilitada conforme o tipo de verba escolhida.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Os históricos apresentados na rotina </a:t>
            </a: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1801</a:t>
            </a: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 são cadastrados na rotina </a:t>
            </a: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536 - Cadastrar histórico padrão</a:t>
            </a: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Caso seja necessário, preencha os dados da caixa</a:t>
            </a:r>
            <a:r>
              <a:rPr lang="pt-BR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 Dados do Representante.</a:t>
            </a:r>
            <a:endParaRPr lang="pt-BR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algn="l"/>
            <a:endParaRPr lang="pt-BR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741D5D-8317-6D89-2E08-E7986A84D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043" y="1368814"/>
            <a:ext cx="4635193" cy="512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66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CAB95A-BC04-EE07-5DB4-CF7108369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A4B171-3818-EA28-1A4A-2E5766CFD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6948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6F830-68CB-2067-0D63-509A0C0A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332" y="0"/>
            <a:ext cx="10515600" cy="1325563"/>
          </a:xfrm>
        </p:spPr>
        <p:txBody>
          <a:bodyPr/>
          <a:lstStyle/>
          <a:p>
            <a:r>
              <a:rPr lang="pt-BR" dirty="0"/>
              <a:t>CADASTRANDO FORNECEDOR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2F8FC6-9466-7F3C-33D1-EFE57E49F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16" t="5308" r="21790" b="24468"/>
          <a:stretch/>
        </p:blipFill>
        <p:spPr>
          <a:xfrm>
            <a:off x="723332" y="923321"/>
            <a:ext cx="7397086" cy="5115169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A8EFCA1-6AA2-0E79-06D6-AC64BCAC4C69}"/>
              </a:ext>
            </a:extLst>
          </p:cNvPr>
          <p:cNvCxnSpPr/>
          <p:nvPr/>
        </p:nvCxnSpPr>
        <p:spPr>
          <a:xfrm>
            <a:off x="5227092" y="5158854"/>
            <a:ext cx="736979" cy="3002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CB9920C1-9392-A1C8-1963-1579335DE170}"/>
              </a:ext>
            </a:extLst>
          </p:cNvPr>
          <p:cNvSpPr txBox="1"/>
          <p:nvPr/>
        </p:nvSpPr>
        <p:spPr>
          <a:xfrm>
            <a:off x="8261989" y="5274438"/>
            <a:ext cx="1873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CLIQUE EM NOVO</a:t>
            </a:r>
          </a:p>
        </p:txBody>
      </p:sp>
    </p:spTree>
    <p:extLst>
      <p:ext uri="{BB962C8B-B14F-4D97-AF65-F5344CB8AC3E}">
        <p14:creationId xmlns:p14="http://schemas.microsoft.com/office/powerpoint/2010/main" val="1178732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529D825-ACF1-878D-B748-6FB7ECD5B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88" t="3957" b="23768"/>
          <a:stretch/>
        </p:blipFill>
        <p:spPr>
          <a:xfrm>
            <a:off x="0" y="0"/>
            <a:ext cx="9689910" cy="462617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9A05793-1F1C-723A-7391-D6F854F2AF7A}"/>
              </a:ext>
            </a:extLst>
          </p:cNvPr>
          <p:cNvSpPr txBox="1"/>
          <p:nvPr/>
        </p:nvSpPr>
        <p:spPr>
          <a:xfrm>
            <a:off x="9689910" y="563676"/>
            <a:ext cx="2320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TODAS AS INFORMAÇÕES ABAIXO </a:t>
            </a:r>
          </a:p>
          <a:p>
            <a:r>
              <a:rPr lang="pt-BR" dirty="0"/>
              <a:t>EM </a:t>
            </a:r>
            <a:r>
              <a:rPr lang="pt-BR" b="1" i="1" dirty="0"/>
              <a:t>NEGRITO</a:t>
            </a:r>
            <a:r>
              <a:rPr lang="pt-BR" dirty="0"/>
              <a:t> DEVEM </a:t>
            </a:r>
          </a:p>
          <a:p>
            <a:r>
              <a:rPr lang="pt-BR" dirty="0"/>
              <a:t>SER PREENCHIDAS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1F06A2-8D0B-38CC-135E-8044B8C42D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3559" b="62992"/>
          <a:stretch/>
        </p:blipFill>
        <p:spPr>
          <a:xfrm>
            <a:off x="0" y="4602001"/>
            <a:ext cx="9689910" cy="214386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AA7D595-F584-D0ED-180B-5E11402FA33D}"/>
              </a:ext>
            </a:extLst>
          </p:cNvPr>
          <p:cNvSpPr txBox="1"/>
          <p:nvPr/>
        </p:nvSpPr>
        <p:spPr>
          <a:xfrm>
            <a:off x="9708105" y="2040893"/>
            <a:ext cx="22063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VOCÊ CONSEGUE ESSES</a:t>
            </a:r>
          </a:p>
          <a:p>
            <a:r>
              <a:rPr lang="pt-BR" dirty="0"/>
              <a:t>DADOS ATRAVÉS DO COMPROVANTE DE INSCRIÇÃO E DE SITUAÇÃO CADASTRAL</a:t>
            </a:r>
          </a:p>
          <a:p>
            <a:endParaRPr lang="pt-BR" dirty="0"/>
          </a:p>
          <a:p>
            <a:r>
              <a:rPr lang="pt-BR" dirty="0"/>
              <a:t>PELO SITE DA RECEITA  ATRAVÉS DO CNPJ QUE CONSTA NA SUA NOTA FISCAL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5916F2D-BED2-A1D2-8E9F-05FBED326EB4}"/>
              </a:ext>
            </a:extLst>
          </p:cNvPr>
          <p:cNvSpPr txBox="1"/>
          <p:nvPr/>
        </p:nvSpPr>
        <p:spPr>
          <a:xfrm>
            <a:off x="9689910" y="5457101"/>
            <a:ext cx="25024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APÓS INSERIR TODOS OS</a:t>
            </a:r>
          </a:p>
          <a:p>
            <a:r>
              <a:rPr lang="pt-BR" dirty="0"/>
              <a:t> DADOS, CLIQUE </a:t>
            </a:r>
          </a:p>
          <a:p>
            <a:r>
              <a:rPr lang="pt-BR" dirty="0"/>
              <a:t>EM </a:t>
            </a:r>
            <a:r>
              <a:rPr lang="pt-BR" dirty="0">
                <a:solidFill>
                  <a:schemeClr val="bg1"/>
                </a:solidFill>
                <a:highlight>
                  <a:srgbClr val="008000"/>
                </a:highlight>
              </a:rPr>
              <a:t>SALVAR !</a:t>
            </a:r>
          </a:p>
        </p:txBody>
      </p:sp>
    </p:spTree>
    <p:extLst>
      <p:ext uri="{BB962C8B-B14F-4D97-AF65-F5344CB8AC3E}">
        <p14:creationId xmlns:p14="http://schemas.microsoft.com/office/powerpoint/2010/main" val="191217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307DA-F947-38F4-AA21-2014225AC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7" y="0"/>
            <a:ext cx="10515600" cy="1325563"/>
          </a:xfrm>
        </p:spPr>
        <p:txBody>
          <a:bodyPr/>
          <a:lstStyle/>
          <a:p>
            <a:r>
              <a:rPr lang="pt-BR" dirty="0"/>
              <a:t>CADASTRANDO PRODUTO - 203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4E2FAC7-D336-EDF7-B5A5-97D4D1CBA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532" t="5001" r="20764" b="23124"/>
          <a:stretch/>
        </p:blipFill>
        <p:spPr>
          <a:xfrm>
            <a:off x="268355" y="967408"/>
            <a:ext cx="5204007" cy="364434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6C9E725-142A-AFE4-B030-D25D7EE0C1E9}"/>
              </a:ext>
            </a:extLst>
          </p:cNvPr>
          <p:cNvSpPr txBox="1"/>
          <p:nvPr/>
        </p:nvSpPr>
        <p:spPr>
          <a:xfrm>
            <a:off x="5591630" y="967754"/>
            <a:ext cx="52040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PESQUISE POR UM PRODUTO SEMELHANTE, NESSE CASO ESTOU CADAASTRANDO</a:t>
            </a:r>
          </a:p>
          <a:p>
            <a:r>
              <a:rPr lang="pt-BR" dirty="0"/>
              <a:t>UMA MEIA NOVA . PESQUISE.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9BE00AF-7252-5A2E-2B15-F44212241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65" t="5583" b="32745"/>
          <a:stretch/>
        </p:blipFill>
        <p:spPr>
          <a:xfrm>
            <a:off x="4280452" y="3118280"/>
            <a:ext cx="7739269" cy="3679324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FD5856D3-7365-15F2-5DFA-834600E5BE05}"/>
              </a:ext>
            </a:extLst>
          </p:cNvPr>
          <p:cNvCxnSpPr/>
          <p:nvPr/>
        </p:nvCxnSpPr>
        <p:spPr>
          <a:xfrm>
            <a:off x="7116417" y="2570922"/>
            <a:ext cx="0" cy="7156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773A7AF-683C-8375-ECC1-180167DF91BE}"/>
              </a:ext>
            </a:extLst>
          </p:cNvPr>
          <p:cNvSpPr txBox="1"/>
          <p:nvPr/>
        </p:nvSpPr>
        <p:spPr>
          <a:xfrm>
            <a:off x="312956" y="4967262"/>
            <a:ext cx="39674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BUSQUE UM PRODUTO COM O MESMO </a:t>
            </a:r>
          </a:p>
          <a:p>
            <a:r>
              <a:rPr lang="pt-BR" dirty="0"/>
              <a:t>NCM DO PRODUTO DA SUA </a:t>
            </a:r>
          </a:p>
          <a:p>
            <a:r>
              <a:rPr lang="pt-BR" dirty="0"/>
              <a:t>NOTA E COPIE </a:t>
            </a:r>
          </a:p>
          <a:p>
            <a:r>
              <a:rPr lang="pt-BR" dirty="0"/>
              <a:t>1 CLIQUE AÇÕES </a:t>
            </a:r>
          </a:p>
          <a:p>
            <a:r>
              <a:rPr lang="pt-BR" dirty="0"/>
              <a:t>2 COPIAR PRODUTO </a:t>
            </a:r>
          </a:p>
        </p:txBody>
      </p:sp>
    </p:spTree>
    <p:extLst>
      <p:ext uri="{BB962C8B-B14F-4D97-AF65-F5344CB8AC3E}">
        <p14:creationId xmlns:p14="http://schemas.microsoft.com/office/powerpoint/2010/main" val="3646644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07CFFFE-E01C-F402-2C4D-CF82E511D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3" t="4228" r="14021" b="23659"/>
          <a:stretch/>
        </p:blipFill>
        <p:spPr>
          <a:xfrm>
            <a:off x="0" y="0"/>
            <a:ext cx="7050157" cy="401482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E104A79-8459-A6ED-1A88-266457642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" t="1776" r="44197" b="25012"/>
          <a:stretch/>
        </p:blipFill>
        <p:spPr>
          <a:xfrm>
            <a:off x="7050157" y="54710"/>
            <a:ext cx="5568693" cy="414793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D489C82-9EAC-5179-B543-28653AAEA711}"/>
              </a:ext>
            </a:extLst>
          </p:cNvPr>
          <p:cNvSpPr txBox="1"/>
          <p:nvPr/>
        </p:nvSpPr>
        <p:spPr>
          <a:xfrm flipH="1">
            <a:off x="4100885" y="1570969"/>
            <a:ext cx="2949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AJUSTE A DESCRIÇÃO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FORNECEDOR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ATUALIZE O CÓDIGO DE FÁBRICA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45889F3-7918-78F0-F26A-86E124C910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09" t="3729" r="13744" b="46939"/>
          <a:stretch/>
        </p:blipFill>
        <p:spPr>
          <a:xfrm>
            <a:off x="-1" y="4069533"/>
            <a:ext cx="7050157" cy="274836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F9962D64-355E-C753-FAE5-42C1F96E3E08}"/>
              </a:ext>
            </a:extLst>
          </p:cNvPr>
          <p:cNvSpPr txBox="1"/>
          <p:nvPr/>
        </p:nvSpPr>
        <p:spPr>
          <a:xfrm flipH="1">
            <a:off x="10518581" y="3059668"/>
            <a:ext cx="294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AJUSTE O NCM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5D35189-D53B-F379-CA6E-FF19207F79BD}"/>
              </a:ext>
            </a:extLst>
          </p:cNvPr>
          <p:cNvSpPr txBox="1"/>
          <p:nvPr/>
        </p:nvSpPr>
        <p:spPr>
          <a:xfrm flipH="1">
            <a:off x="2317805" y="4894616"/>
            <a:ext cx="44275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500" dirty="0"/>
              <a:t>INFORME O EAN DO PRODUTO E TAMBÉM O DUN( SE NÃO TIVER DISPONÍVEL O DUN, INFORME SOMENTE O EAN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EEB1390-301E-6331-7A03-BCCC0EBD9EB4}"/>
              </a:ext>
            </a:extLst>
          </p:cNvPr>
          <p:cNvSpPr txBox="1"/>
          <p:nvPr/>
        </p:nvSpPr>
        <p:spPr>
          <a:xfrm flipH="1">
            <a:off x="7050156" y="4956272"/>
            <a:ext cx="2949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5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CLIQUE EM SALVAR E ENVIAR PARA O FORÇA DE VENDAS </a:t>
            </a:r>
          </a:p>
        </p:txBody>
      </p:sp>
    </p:spTree>
    <p:extLst>
      <p:ext uri="{BB962C8B-B14F-4D97-AF65-F5344CB8AC3E}">
        <p14:creationId xmlns:p14="http://schemas.microsoft.com/office/powerpoint/2010/main" val="4284143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48960A43-7793-D460-07F0-EC7E4FECB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40" t="4555" r="20743" b="24167"/>
          <a:stretch/>
        </p:blipFill>
        <p:spPr>
          <a:xfrm>
            <a:off x="5873830" y="2717356"/>
            <a:ext cx="5876891" cy="402471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5405525-CDC2-654C-6A6F-B249818C85CE}"/>
              </a:ext>
            </a:extLst>
          </p:cNvPr>
          <p:cNvSpPr txBox="1"/>
          <p:nvPr/>
        </p:nvSpPr>
        <p:spPr>
          <a:xfrm>
            <a:off x="136478" y="313899"/>
            <a:ext cx="1165062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500" dirty="0"/>
              <a:t>CADASTRANDO NCM E PRODUTO – 580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0270899-5006-0BD2-0B70-845CB9C771B5}"/>
              </a:ext>
            </a:extLst>
          </p:cNvPr>
          <p:cNvSpPr txBox="1"/>
          <p:nvPr/>
        </p:nvSpPr>
        <p:spPr>
          <a:xfrm>
            <a:off x="136478" y="1252618"/>
            <a:ext cx="713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USE A 203 PARA CADASTROS DE PRODUTO E CONSULTAR O NCM TAMBÉM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D990983-1207-8FE4-DC52-5722078794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77" t="4555" r="20410" b="22773"/>
          <a:stretch/>
        </p:blipFill>
        <p:spPr>
          <a:xfrm>
            <a:off x="267847" y="1621950"/>
            <a:ext cx="5123764" cy="357784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D42CB76-6992-C7E4-502F-6ABA5EE71B77}"/>
              </a:ext>
            </a:extLst>
          </p:cNvPr>
          <p:cNvSpPr txBox="1"/>
          <p:nvPr/>
        </p:nvSpPr>
        <p:spPr>
          <a:xfrm>
            <a:off x="5427843" y="1684269"/>
            <a:ext cx="3684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 ATRAVÉS DA ABA MANUTENÇÃO DE </a:t>
            </a:r>
          </a:p>
          <a:p>
            <a:r>
              <a:rPr lang="pt-BR" dirty="0"/>
              <a:t>REGISTRO VOCÊ PODERÁ FAZER CONSULTAS 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7BA9C170-132B-455C-B0E5-8950F345D4BE}"/>
              </a:ext>
            </a:extLst>
          </p:cNvPr>
          <p:cNvCxnSpPr>
            <a:cxnSpLocks/>
          </p:cNvCxnSpPr>
          <p:nvPr/>
        </p:nvCxnSpPr>
        <p:spPr>
          <a:xfrm flipH="1">
            <a:off x="2528803" y="2889433"/>
            <a:ext cx="646286" cy="3736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A0EF4909-AA63-3A74-158B-F43F6EE1AD7A}"/>
              </a:ext>
            </a:extLst>
          </p:cNvPr>
          <p:cNvCxnSpPr/>
          <p:nvPr/>
        </p:nvCxnSpPr>
        <p:spPr>
          <a:xfrm flipV="1">
            <a:off x="5091360" y="5507269"/>
            <a:ext cx="1155510" cy="4678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F6DC0CA-D668-FBF3-56FE-539CC316F19B}"/>
              </a:ext>
            </a:extLst>
          </p:cNvPr>
          <p:cNvSpPr txBox="1"/>
          <p:nvPr/>
        </p:nvSpPr>
        <p:spPr>
          <a:xfrm>
            <a:off x="136478" y="5645488"/>
            <a:ext cx="5832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 CONSULTE AQUI SE O SEU NCM JÁ ESTÁ CADASTRADO</a:t>
            </a:r>
          </a:p>
          <a:p>
            <a:r>
              <a:rPr lang="pt-BR" dirty="0"/>
              <a:t>NESSE CASO ESSE JÁ ESTÁ 61159500. NÃO SE ESQUEÇA QUE </a:t>
            </a:r>
          </a:p>
          <a:p>
            <a:r>
              <a:rPr lang="pt-BR" dirty="0"/>
              <a:t>AO PESQUISAR COLOCAR O PONTO .</a:t>
            </a:r>
          </a:p>
        </p:txBody>
      </p:sp>
    </p:spTree>
    <p:extLst>
      <p:ext uri="{BB962C8B-B14F-4D97-AF65-F5344CB8AC3E}">
        <p14:creationId xmlns:p14="http://schemas.microsoft.com/office/powerpoint/2010/main" val="340691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84AF5A-9C5E-5901-E5AB-FE921AE89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96" y="0"/>
            <a:ext cx="10515600" cy="1325563"/>
          </a:xfrm>
        </p:spPr>
        <p:txBody>
          <a:bodyPr/>
          <a:lstStyle/>
          <a:p>
            <a:r>
              <a:rPr lang="pt-BR" dirty="0"/>
              <a:t>CADASTRANDO NCM - 580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CD1458-09E0-3631-DE25-ED7BF749F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0" y="994915"/>
            <a:ext cx="4651513" cy="1325564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Você viu que anteriormente o </a:t>
            </a:r>
            <a:r>
              <a:rPr lang="pt-BR" dirty="0" err="1"/>
              <a:t>ncm</a:t>
            </a:r>
            <a:r>
              <a:rPr lang="pt-BR" dirty="0"/>
              <a:t> já estava cadastrado, mas e se não estivesse, é isso que vou te mostrar aqui 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66C8B6-BAD2-54C5-D969-E8CC94B69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13" t="5303" r="20978" b="22885"/>
          <a:stretch/>
        </p:blipFill>
        <p:spPr>
          <a:xfrm>
            <a:off x="211392" y="994916"/>
            <a:ext cx="5784678" cy="405416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2DA74-2555-6E6D-08DC-E5A86517C39B}"/>
              </a:ext>
            </a:extLst>
          </p:cNvPr>
          <p:cNvSpPr txBox="1"/>
          <p:nvPr/>
        </p:nvSpPr>
        <p:spPr>
          <a:xfrm>
            <a:off x="3192212" y="1638355"/>
            <a:ext cx="241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C00000"/>
                </a:solidFill>
              </a:rPr>
              <a:t>1 ABA NOVO REGISTRO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2858AFC-99B3-9B6D-E7E9-FCED9EEBB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22" t="5197" r="20761" b="23877"/>
          <a:stretch/>
        </p:blipFill>
        <p:spPr>
          <a:xfrm>
            <a:off x="5782596" y="2788012"/>
            <a:ext cx="5784678" cy="399666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D735CFC-AB2A-A036-3F94-1A23F0C9DD9F}"/>
              </a:ext>
            </a:extLst>
          </p:cNvPr>
          <p:cNvSpPr txBox="1"/>
          <p:nvPr/>
        </p:nvSpPr>
        <p:spPr>
          <a:xfrm>
            <a:off x="1216684" y="5311199"/>
            <a:ext cx="4779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COLOQUE O NCM COM O PONTO FINAL E A DESCRIÇÃO DO NCM E CLIQUE EM </a:t>
            </a:r>
            <a:r>
              <a:rPr lang="pt-BR" dirty="0">
                <a:highlight>
                  <a:srgbClr val="008000"/>
                </a:highlight>
              </a:rPr>
              <a:t>SALVAR.</a:t>
            </a:r>
          </a:p>
          <a:p>
            <a:r>
              <a:rPr lang="pt-BR" dirty="0"/>
              <a:t>VEJA O EXEMPLO AO LADO.</a:t>
            </a:r>
          </a:p>
          <a:p>
            <a:r>
              <a:rPr lang="pt-BR" dirty="0"/>
              <a:t>ESSAS INFORMAÇÕES DA DESCRIÇÃO DO NCM VOCÊ CONSEGUE NO GOOGLE !</a:t>
            </a:r>
          </a:p>
        </p:txBody>
      </p:sp>
    </p:spTree>
    <p:extLst>
      <p:ext uri="{BB962C8B-B14F-4D97-AF65-F5344CB8AC3E}">
        <p14:creationId xmlns:p14="http://schemas.microsoft.com/office/powerpoint/2010/main" val="35983896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2763</Words>
  <Application>Microsoft Office PowerPoint</Application>
  <PresentationFormat>Widescreen</PresentationFormat>
  <Paragraphs>301</Paragraphs>
  <Slides>39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Lato</vt:lpstr>
      <vt:lpstr>Tema do Office</vt:lpstr>
      <vt:lpstr>POP – Compras</vt:lpstr>
      <vt:lpstr>Fluxo de rotinas</vt:lpstr>
      <vt:lpstr>Apresentação do PowerPoint</vt:lpstr>
      <vt:lpstr>CADASTRANDO FORNECEDOR </vt:lpstr>
      <vt:lpstr>Apresentação do PowerPoint</vt:lpstr>
      <vt:lpstr>CADASTRANDO PRODUTO - 203</vt:lpstr>
      <vt:lpstr>Apresentação do PowerPoint</vt:lpstr>
      <vt:lpstr>Apresentação do PowerPoint</vt:lpstr>
      <vt:lpstr>CADASTRANDO NCM - 580</vt:lpstr>
      <vt:lpstr>COMO DESMEMBRAR UMA CESTA .</vt:lpstr>
      <vt:lpstr>PRIMEIRO PASSO ACESSE A ROTINA 8058</vt:lpstr>
      <vt:lpstr>AGORA ACESSE A 266</vt:lpstr>
      <vt:lpstr>AGORA ABRA A 1122</vt:lpstr>
      <vt:lpstr>Apresentação do PowerPoint</vt:lpstr>
      <vt:lpstr>Apresentação do PowerPoint</vt:lpstr>
      <vt:lpstr>ENTRADA DE NOTAS FISCAIS GRENDENE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WINT - Como funciona o processo de verbas e bonificação no WinThor</vt:lpstr>
      <vt:lpstr>WINT - O que é uma verba e para que serve</vt:lpstr>
      <vt:lpstr>WINT - Como a verba trabalha no sistema</vt:lpstr>
      <vt:lpstr>WINT - Quais são as formas de inclusão de uma verba</vt:lpstr>
      <vt:lpstr>WINT - O que é aplicação da verba</vt:lpstr>
      <vt:lpstr>WINT - Como funciona a rotina 1801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Compras 02</dc:creator>
  <cp:lastModifiedBy>Demarck Rocha</cp:lastModifiedBy>
  <cp:revision>10</cp:revision>
  <dcterms:created xsi:type="dcterms:W3CDTF">2022-05-20T13:37:12Z</dcterms:created>
  <dcterms:modified xsi:type="dcterms:W3CDTF">2023-10-28T15:01:27Z</dcterms:modified>
</cp:coreProperties>
</file>